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961" r:id="rId2"/>
    <p:sldMasterId id="2147483985" r:id="rId3"/>
    <p:sldMasterId id="2147483997" r:id="rId4"/>
  </p:sldMasterIdLst>
  <p:notesMasterIdLst>
    <p:notesMasterId r:id="rId65"/>
  </p:notesMasterIdLst>
  <p:handoutMasterIdLst>
    <p:handoutMasterId r:id="rId66"/>
  </p:handoutMasterIdLst>
  <p:sldIdLst>
    <p:sldId id="257" r:id="rId5"/>
    <p:sldId id="258" r:id="rId6"/>
    <p:sldId id="259" r:id="rId7"/>
    <p:sldId id="413" r:id="rId8"/>
    <p:sldId id="260" r:id="rId9"/>
    <p:sldId id="261" r:id="rId10"/>
    <p:sldId id="412" r:id="rId11"/>
    <p:sldId id="422" r:id="rId12"/>
    <p:sldId id="423" r:id="rId13"/>
    <p:sldId id="421" r:id="rId14"/>
    <p:sldId id="418" r:id="rId15"/>
    <p:sldId id="414" r:id="rId16"/>
    <p:sldId id="415" r:id="rId17"/>
    <p:sldId id="458" r:id="rId18"/>
    <p:sldId id="401" r:id="rId19"/>
    <p:sldId id="399" r:id="rId20"/>
    <p:sldId id="275" r:id="rId21"/>
    <p:sldId id="266" r:id="rId22"/>
    <p:sldId id="420" r:id="rId23"/>
    <p:sldId id="419" r:id="rId24"/>
    <p:sldId id="426" r:id="rId25"/>
    <p:sldId id="409" r:id="rId26"/>
    <p:sldId id="456" r:id="rId27"/>
    <p:sldId id="267" r:id="rId28"/>
    <p:sldId id="425" r:id="rId29"/>
    <p:sldId id="455" r:id="rId30"/>
    <p:sldId id="424" r:id="rId31"/>
    <p:sldId id="293" r:id="rId32"/>
    <p:sldId id="315" r:id="rId33"/>
    <p:sldId id="316" r:id="rId34"/>
    <p:sldId id="349" r:id="rId35"/>
    <p:sldId id="427" r:id="rId36"/>
    <p:sldId id="433" r:id="rId37"/>
    <p:sldId id="434" r:id="rId38"/>
    <p:sldId id="428" r:id="rId39"/>
    <p:sldId id="429" r:id="rId40"/>
    <p:sldId id="435" r:id="rId41"/>
    <p:sldId id="437" r:id="rId42"/>
    <p:sldId id="440" r:id="rId43"/>
    <p:sldId id="441" r:id="rId44"/>
    <p:sldId id="442" r:id="rId45"/>
    <p:sldId id="457" r:id="rId46"/>
    <p:sldId id="461" r:id="rId47"/>
    <p:sldId id="462" r:id="rId48"/>
    <p:sldId id="463" r:id="rId49"/>
    <p:sldId id="464" r:id="rId50"/>
    <p:sldId id="465" r:id="rId51"/>
    <p:sldId id="459" r:id="rId52"/>
    <p:sldId id="446" r:id="rId53"/>
    <p:sldId id="447" r:id="rId54"/>
    <p:sldId id="436" r:id="rId55"/>
    <p:sldId id="430" r:id="rId56"/>
    <p:sldId id="443" r:id="rId57"/>
    <p:sldId id="445" r:id="rId58"/>
    <p:sldId id="449" r:id="rId59"/>
    <p:sldId id="451" r:id="rId60"/>
    <p:sldId id="452" r:id="rId61"/>
    <p:sldId id="453" r:id="rId62"/>
    <p:sldId id="454" r:id="rId63"/>
    <p:sldId id="448" r:id="rId6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9811DA-9252-4A07-AF15-FB7A40ED462D}">
          <p14:sldIdLst>
            <p14:sldId id="257"/>
            <p14:sldId id="258"/>
            <p14:sldId id="259"/>
            <p14:sldId id="413"/>
            <p14:sldId id="260"/>
            <p14:sldId id="261"/>
            <p14:sldId id="412"/>
            <p14:sldId id="422"/>
            <p14:sldId id="423"/>
            <p14:sldId id="421"/>
            <p14:sldId id="418"/>
            <p14:sldId id="414"/>
            <p14:sldId id="415"/>
            <p14:sldId id="458"/>
            <p14:sldId id="401"/>
            <p14:sldId id="399"/>
            <p14:sldId id="275"/>
            <p14:sldId id="266"/>
            <p14:sldId id="420"/>
            <p14:sldId id="419"/>
            <p14:sldId id="426"/>
          </p14:sldIdLst>
        </p14:section>
        <p14:section name="Раздел без заголовка" id="{10036FA6-C38B-43F5-A860-7C8827BC1ABD}">
          <p14:sldIdLst>
            <p14:sldId id="409"/>
            <p14:sldId id="456"/>
            <p14:sldId id="267"/>
            <p14:sldId id="425"/>
            <p14:sldId id="455"/>
            <p14:sldId id="424"/>
            <p14:sldId id="293"/>
            <p14:sldId id="315"/>
            <p14:sldId id="316"/>
            <p14:sldId id="349"/>
            <p14:sldId id="427"/>
            <p14:sldId id="433"/>
            <p14:sldId id="434"/>
            <p14:sldId id="428"/>
            <p14:sldId id="429"/>
            <p14:sldId id="435"/>
            <p14:sldId id="437"/>
            <p14:sldId id="440"/>
            <p14:sldId id="441"/>
            <p14:sldId id="442"/>
            <p14:sldId id="457"/>
            <p14:sldId id="461"/>
            <p14:sldId id="462"/>
            <p14:sldId id="463"/>
            <p14:sldId id="464"/>
            <p14:sldId id="465"/>
            <p14:sldId id="459"/>
            <p14:sldId id="446"/>
            <p14:sldId id="447"/>
            <p14:sldId id="436"/>
            <p14:sldId id="430"/>
            <p14:sldId id="443"/>
            <p14:sldId id="445"/>
            <p14:sldId id="449"/>
            <p14:sldId id="451"/>
            <p14:sldId id="452"/>
            <p14:sldId id="453"/>
            <p14:sldId id="454"/>
            <p14:sldId id="4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C"/>
    <a:srgbClr val="669900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67" autoAdjust="0"/>
  </p:normalViewPr>
  <p:slideViewPr>
    <p:cSldViewPr>
      <p:cViewPr>
        <p:scale>
          <a:sx n="66" d="100"/>
          <a:sy n="66" d="100"/>
        </p:scale>
        <p:origin x="-85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Сведения </a:t>
            </a:r>
            <a:r>
              <a:rPr lang="ru-RU" dirty="0" smtClean="0"/>
              <a:t>о</a:t>
            </a:r>
            <a:r>
              <a:rPr lang="ru-RU" baseline="0" dirty="0" smtClean="0"/>
              <a:t> формировании</a:t>
            </a:r>
            <a:r>
              <a:rPr lang="ru-RU" dirty="0" smtClean="0"/>
              <a:t> </a:t>
            </a:r>
            <a:r>
              <a:rPr lang="ru-RU" dirty="0"/>
              <a:t>консолидированного бюджета </a:t>
            </a:r>
            <a:br>
              <a:rPr lang="ru-RU" dirty="0"/>
            </a:br>
            <a:r>
              <a:rPr lang="ru-RU" dirty="0" smtClean="0"/>
              <a:t>Дергачевского муниципального района  на 2017 </a:t>
            </a:r>
            <a:r>
              <a:rPr lang="ru-RU" dirty="0"/>
              <a:t>год по налоговым </a:t>
            </a:r>
            <a:r>
              <a:rPr lang="ru-RU" dirty="0" smtClean="0"/>
              <a:t>доходам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73174542835718"/>
          <c:y val="9.9922545382202993E-2"/>
          <c:w val="0.46066878296898828"/>
          <c:h val="0.619045152517171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FFCC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99FF33"/>
              </a:solidFill>
            </c:spPr>
          </c:dPt>
          <c:dPt>
            <c:idx val="6"/>
            <c:bubble3D val="0"/>
            <c:explosion val="1"/>
            <c:spPr>
              <a:solidFill>
                <a:srgbClr val="00CCFF"/>
              </a:solidFill>
            </c:spPr>
          </c:dPt>
          <c:dPt>
            <c:idx val="7"/>
            <c:bubble3D val="0"/>
            <c:spPr>
              <a:solidFill>
                <a:srgbClr val="FF66FF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34933665146843E-3"/>
                  <c:y val="-3.61552930883640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19790283040427E-2"/>
                  <c:y val="-6.31974336541265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5661906439801067E-3"/>
                  <c:y val="-5.014323712123973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49619277415916E-2"/>
                  <c:y val="7.668124817731117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Лист1!$A$5:$A$12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Единый налог на вмененный доход</c:v>
                </c:pt>
                <c:pt idx="4">
                  <c:v>Земельный налог</c:v>
                </c:pt>
                <c:pt idx="5">
                  <c:v>Сельскохозяйственный  налог</c:v>
                </c:pt>
                <c:pt idx="6">
                  <c:v>Государственнвя пошлина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Лист1!$B$5:$B$12</c:f>
              <c:numCache>
                <c:formatCode>#,##0.0</c:formatCode>
                <c:ptCount val="8"/>
                <c:pt idx="0">
                  <c:v>26551.599999999999</c:v>
                </c:pt>
                <c:pt idx="1">
                  <c:v>9511.6</c:v>
                </c:pt>
                <c:pt idx="2">
                  <c:v>931.7</c:v>
                </c:pt>
                <c:pt idx="3">
                  <c:v>2445.1</c:v>
                </c:pt>
                <c:pt idx="4">
                  <c:v>7342</c:v>
                </c:pt>
                <c:pt idx="5">
                  <c:v>3387.3</c:v>
                </c:pt>
                <c:pt idx="6">
                  <c:v>1002.5</c:v>
                </c:pt>
              </c:numCache>
            </c:numRef>
          </c:val>
        </c:ser>
        <c:ser>
          <c:idx val="1"/>
          <c:order val="1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strRef>
              <c:f>Лист1!$A$5:$A$12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Единый налог на вмененный доход</c:v>
                </c:pt>
                <c:pt idx="4">
                  <c:v>Земельный налог</c:v>
                </c:pt>
                <c:pt idx="5">
                  <c:v>Сельскохозяйственный  налог</c:v>
                </c:pt>
                <c:pt idx="6">
                  <c:v>Государственнвя пошлина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multiLvlStrRef>
              <c:f>Лист2!#ССЫЛКА!</c:f>
            </c:multiLvl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multiLvlStrRef>
              <c:f>Лист2!#ССЫЛКА!</c:f>
            </c:multiLvl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01341501842665"/>
          <c:y val="0.59471376494604844"/>
          <c:w val="0.24943508446119328"/>
          <c:h val="0.38737795275590553"/>
        </c:manualLayout>
      </c:layout>
      <c:overlay val="0"/>
    </c:legend>
    <c:plotVisOnly val="1"/>
    <c:dispBlanksAs val="zero"/>
    <c:showDLblsOverMax val="0"/>
  </c:chart>
  <c:spPr>
    <a:gradFill>
      <a:gsLst>
        <a:gs pos="94200">
          <a:srgbClr val="EDFA88"/>
        </a:gs>
        <a:gs pos="100000">
          <a:srgbClr val="F0FC82">
            <a:lumMod val="100000"/>
            <a:alpha val="56000"/>
          </a:srgbClr>
        </a:gs>
        <a:gs pos="0">
          <a:schemeClr val="accent1">
            <a:tint val="44500"/>
            <a:satMod val="160000"/>
          </a:schemeClr>
        </a:gs>
        <a:gs pos="79203">
          <a:srgbClr val="EBF79C"/>
        </a:gs>
        <a:gs pos="14000">
          <a:schemeClr val="accent1">
            <a:tint val="23500"/>
            <a:satMod val="160000"/>
          </a:schemeClr>
        </a:gs>
      </a:gsLst>
      <a:lin ang="5400000" scaled="0"/>
    </a:gra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799393440931965E-2"/>
          <c:w val="0.93692413057742785"/>
          <c:h val="0.836620744460880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'помощь районам'!$A$6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4"/>
              <c:layout>
                <c:manualLayout>
                  <c:x val="-7.6388006448120983E-17"/>
                  <c:y val="-3.680170337472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666666666665885E-3"/>
                  <c:y val="-3.475716429835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99999999999474E-3"/>
                  <c:y val="-2.248992984011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500000000000001E-2"/>
                  <c:y val="-1.02226953818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916666666666902E-3"/>
                  <c:y val="-1.226723445824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833333333333415E-3"/>
                  <c:y val="-2.871611478332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районам'!$B$6:$G$6</c:f>
              <c:numCache>
                <c:formatCode>#,##0</c:formatCode>
                <c:ptCount val="6"/>
                <c:pt idx="0">
                  <c:v>14700</c:v>
                </c:pt>
                <c:pt idx="1">
                  <c:v>14700</c:v>
                </c:pt>
                <c:pt idx="2">
                  <c:v>24400</c:v>
                </c:pt>
                <c:pt idx="3">
                  <c:v>31900</c:v>
                </c:pt>
                <c:pt idx="4">
                  <c:v>25600</c:v>
                </c:pt>
                <c:pt idx="5">
                  <c:v>25600</c:v>
                </c:pt>
              </c:numCache>
            </c:numRef>
          </c:val>
        </c:ser>
        <c:ser>
          <c:idx val="2"/>
          <c:order val="2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74112"/>
        <c:axId val="128488192"/>
        <c:axId val="0"/>
      </c:bar3DChart>
      <c:catAx>
        <c:axId val="1284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488192"/>
        <c:crosses val="autoZero"/>
        <c:auto val="1"/>
        <c:lblAlgn val="ctr"/>
        <c:lblOffset val="100"/>
        <c:noMultiLvlLbl val="0"/>
      </c:catAx>
      <c:valAx>
        <c:axId val="128488192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accent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4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0564304461944E-2"/>
          <c:y val="7.9529249490373877E-2"/>
          <c:w val="0.90862868648400985"/>
          <c:h val="0.874228549060345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'межбюджетка областная'!$A$6</c:f>
              <c:strCache>
                <c:ptCount val="1"/>
                <c:pt idx="0">
                  <c:v>Дотации бюджетам субъектов Российской Федерации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2.7083333333333421E-2"/>
                  <c:y val="6.502897936478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499999999999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583333333333261E-2"/>
                  <c:y val="6.1096964731656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37500000000003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областная'!$B$6:$K$6</c:f>
              <c:numCache>
                <c:formatCode>#,##0.0</c:formatCode>
                <c:ptCount val="6"/>
                <c:pt idx="0">
                  <c:v>122746</c:v>
                </c:pt>
                <c:pt idx="1">
                  <c:v>137302.1</c:v>
                </c:pt>
                <c:pt idx="2">
                  <c:v>98040.2</c:v>
                </c:pt>
                <c:pt idx="3">
                  <c:v>74882.8</c:v>
                </c:pt>
                <c:pt idx="4">
                  <c:v>83209.5</c:v>
                </c:pt>
                <c:pt idx="5">
                  <c:v>76846.8</c:v>
                </c:pt>
              </c:numCache>
            </c:numRef>
          </c:val>
        </c:ser>
        <c:ser>
          <c:idx val="1"/>
          <c:order val="1"/>
          <c:tx>
            <c:strRef>
              <c:f>'межбюджетка областная'!$A$7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областная'!$B$7:$K$7</c:f>
            </c:numRef>
          </c:val>
        </c:ser>
        <c:ser>
          <c:idx val="2"/>
          <c:order val="2"/>
          <c:tx>
            <c:strRef>
              <c:f>'межбюджетка областная'!$A$8</c:f>
              <c:strCache>
                <c:ptCount val="1"/>
                <c:pt idx="0">
                  <c:v>Субсидии бюджетам субъектов Российской Федерации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1.7708333333333333E-2"/>
                  <c:y val="4.204144683385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0416666666667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00000000000001E-2"/>
                  <c:y val="2.240222040160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250000000000062E-3"/>
                  <c:y val="5.255255628047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6683E-3"/>
                  <c:y val="2.10210225121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416666666666667E-3"/>
                  <c:y val="-6.5165169787791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416666666665903E-3"/>
                  <c:y val="-0.13453454407802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6683E-3"/>
                  <c:y val="-0.12803165624570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1249999999998532E-3"/>
                  <c:y val="7.777778329510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областная'!$B$8:$K$8</c:f>
              <c:numCache>
                <c:formatCode>#,##0.0</c:formatCode>
                <c:ptCount val="6"/>
                <c:pt idx="0">
                  <c:v>40446.199999999997</c:v>
                </c:pt>
                <c:pt idx="1">
                  <c:v>31634.6</c:v>
                </c:pt>
                <c:pt idx="2">
                  <c:v>6624.3</c:v>
                </c:pt>
                <c:pt idx="3">
                  <c:v>1300</c:v>
                </c:pt>
                <c:pt idx="4">
                  <c:v>20186.900000000001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'межбюджетка областная'!$A$9</c:f>
              <c:strCache>
                <c:ptCount val="1"/>
                <c:pt idx="0">
                  <c:v>Субвенции бюджетам субъектов Российской Федерации 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5.0770624962573931E-2"/>
                  <c:y val="-7.70761921539521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666666666666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29166666666676E-2"/>
                  <c:y val="1.011724042489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67E-3"/>
                  <c:y val="8.4738763971521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666666666666701E-2"/>
                  <c:y val="8.1462619642209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2499999999998737E-3"/>
                  <c:y val="2.31231247634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областная'!$B$9:$K$9</c:f>
              <c:numCache>
                <c:formatCode>#,##0.0</c:formatCode>
                <c:ptCount val="6"/>
                <c:pt idx="0">
                  <c:v>179072.4</c:v>
                </c:pt>
                <c:pt idx="1">
                  <c:v>153937.9</c:v>
                </c:pt>
                <c:pt idx="2">
                  <c:v>185054.1</c:v>
                </c:pt>
                <c:pt idx="3">
                  <c:v>177099.4</c:v>
                </c:pt>
                <c:pt idx="4">
                  <c:v>179184.9</c:v>
                </c:pt>
                <c:pt idx="5">
                  <c:v>173233.6</c:v>
                </c:pt>
              </c:numCache>
            </c:numRef>
          </c:val>
        </c:ser>
        <c:ser>
          <c:idx val="4"/>
          <c:order val="4"/>
          <c:tx>
            <c:strRef>
              <c:f>'межбюджетка областная'!$A$10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3.0176263123359654E-2"/>
                  <c:y val="-1.051051125609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17257217847771E-2"/>
                  <c:y val="-2.522522701462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25E-2"/>
                  <c:y val="-2.31231247634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031003937007904E-2"/>
                  <c:y val="6.240710174440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24499671916022E-2"/>
                  <c:y val="-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916666666666672E-2"/>
                  <c:y val="8.1462619642209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958333333333328E-2"/>
                  <c:y val="4.0731309821104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791666666666787E-2"/>
                  <c:y val="2.036565491055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4027668416448054E-2"/>
                  <c:y val="6.1096964731656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902777777777855E-2"/>
                  <c:y val="1.254700737926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232939632545941E-3"/>
                  <c:y val="1.675131242213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областная'!$B$10:$K$10</c:f>
              <c:numCache>
                <c:formatCode>#,##0.0</c:formatCode>
                <c:ptCount val="6"/>
                <c:pt idx="0">
                  <c:v>21900.400000000001</c:v>
                </c:pt>
                <c:pt idx="1">
                  <c:v>15937.7</c:v>
                </c:pt>
                <c:pt idx="2">
                  <c:v>8130.1</c:v>
                </c:pt>
                <c:pt idx="3">
                  <c:v>12954.6</c:v>
                </c:pt>
                <c:pt idx="4">
                  <c:v>8913</c:v>
                </c:pt>
                <c:pt idx="5">
                  <c:v>414.5</c:v>
                </c:pt>
              </c:numCache>
            </c:numRef>
          </c:val>
        </c:ser>
        <c:ser>
          <c:idx val="5"/>
          <c:order val="5"/>
          <c:tx>
            <c:strRef>
              <c:f>'межбюджетка областная'!$A$11</c:f>
              <c:strCache>
                <c:ptCount val="1"/>
                <c:pt idx="0">
                  <c:v>Безвозмездные поступления от государственной корпорации Фонд содействия реформированию жилищно-коммунального хозяйства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3"/>
              <c:layout>
                <c:manualLayout>
                  <c:x val="-4.7996965223097328E-2"/>
                  <c:y val="-3.1531533768286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429461942257484E-4"/>
                  <c:y val="-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423146325459252E-2"/>
                  <c:y val="-1.7668729050035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500000000000001E-2"/>
                  <c:y val="-1.891892026097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000000000000001E-2"/>
                  <c:y val="-8.4084090048764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94444444444439E-2"/>
                  <c:y val="-6.3718842352031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46073928258978E-2"/>
                  <c:y val="1.83996475939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7723671259842673E-2"/>
                  <c:y val="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'межбюджетка областная'!$B$11:$K$11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84928"/>
        <c:axId val="65886464"/>
        <c:axId val="0"/>
      </c:bar3DChart>
      <c:catAx>
        <c:axId val="658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886464"/>
        <c:crosses val="autoZero"/>
        <c:auto val="1"/>
        <c:lblAlgn val="ctr"/>
        <c:lblOffset val="100"/>
        <c:noMultiLvlLbl val="0"/>
      </c:catAx>
      <c:valAx>
        <c:axId val="658864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8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277777777777707E-2"/>
          <c:y val="8.5748006840571695E-4"/>
          <c:w val="0.82546653543307091"/>
          <c:h val="0.10654032041714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43076268158316E-3"/>
          <c:y val="9.3701953201615645E-2"/>
          <c:w val="0.62519853479330856"/>
          <c:h val="0.906298046798384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explosion val="4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Межбюджетные трансферты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26001.4</c:v>
                </c:pt>
                <c:pt idx="1">
                  <c:v>7708.9</c:v>
                </c:pt>
                <c:pt idx="2">
                  <c:v>213418.7</c:v>
                </c:pt>
                <c:pt idx="3">
                  <c:v>31308</c:v>
                </c:pt>
                <c:pt idx="4">
                  <c:v>9008.6</c:v>
                </c:pt>
                <c:pt idx="5">
                  <c:v>2460.8000000000002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31773236612145"/>
          <c:y val="6.5986413571235594E-2"/>
          <c:w val="0.34668226763387955"/>
          <c:h val="0.83617166285762201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Baskerville Old Fac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230253.8</c:v>
                </c:pt>
                <c:pt idx="1">
                  <c:v>243545.7</c:v>
                </c:pt>
                <c:pt idx="2">
                  <c:v>213418.7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939008"/>
        <c:axId val="116948992"/>
        <c:axId val="0"/>
      </c:bar3DChart>
      <c:catAx>
        <c:axId val="11693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948992"/>
        <c:crosses val="autoZero"/>
        <c:auto val="1"/>
        <c:lblAlgn val="ctr"/>
        <c:lblOffset val="100"/>
        <c:noMultiLvlLbl val="0"/>
      </c:catAx>
      <c:valAx>
        <c:axId val="116948992"/>
        <c:scaling>
          <c:orientation val="minMax"/>
          <c:max val="30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939008"/>
        <c:crosses val="autoZero"/>
        <c:crossBetween val="between"/>
        <c:majorUnit val="50000"/>
        <c:min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38737874154333762"/>
          <c:y val="1.917057525009300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740318327203452"/>
          <c:y val="0.13858423943233392"/>
          <c:w val="0.38686252771618684"/>
          <c:h val="0.616803882113323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39596.5</c:v>
                </c:pt>
                <c:pt idx="1">
                  <c:v>34831.599999999999</c:v>
                </c:pt>
                <c:pt idx="2">
                  <c:v>31308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63680"/>
        <c:axId val="117065216"/>
        <c:axId val="0"/>
      </c:bar3DChart>
      <c:catAx>
        <c:axId val="11706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65216"/>
        <c:crosses val="autoZero"/>
        <c:auto val="1"/>
        <c:lblAlgn val="ctr"/>
        <c:lblOffset val="100"/>
        <c:noMultiLvlLbl val="0"/>
      </c:catAx>
      <c:valAx>
        <c:axId val="11706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06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Социальная политика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8471.9</c:v>
                </c:pt>
                <c:pt idx="1">
                  <c:v>11418.3</c:v>
                </c:pt>
                <c:pt idx="2">
                  <c:v>9008.6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81600"/>
        <c:axId val="117083136"/>
        <c:axId val="0"/>
      </c:bar3DChart>
      <c:catAx>
        <c:axId val="11708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83136"/>
        <c:crosses val="autoZero"/>
        <c:auto val="1"/>
        <c:lblAlgn val="ctr"/>
        <c:lblOffset val="100"/>
        <c:noMultiLvlLbl val="0"/>
      </c:catAx>
      <c:valAx>
        <c:axId val="11708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08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в социальной сфере  на 2014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0.82699999999999996</c:v>
                </c:pt>
                <c:pt idx="1">
                  <c:v>0.14199999999999999</c:v>
                </c:pt>
                <c:pt idx="2">
                  <c:v>3.1E-2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6">
        <a:lumMod val="60000"/>
        <a:lumOff val="4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.14265573817400592"/>
          <c:w val="0.93692413057742785"/>
          <c:h val="0.810748662745387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'помощь районам'!$A$6</c:f>
              <c:strCache>
                <c:ptCount val="1"/>
                <c:pt idx="0">
                  <c:v>Дотации на выравнивание бюджетной обеспеченности 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7"/>
              <c:layout>
                <c:manualLayout>
                  <c:x val="6.2499999999999474E-3"/>
                  <c:y val="-6.1336172291215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514E-3"/>
                  <c:y val="-2.044539076373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3333333333332552E-3"/>
                  <c:y val="-6.133617229121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районам'!$B$6:$G$6</c:f>
              <c:numCache>
                <c:formatCode>#,##0.0</c:formatCode>
                <c:ptCount val="6"/>
                <c:pt idx="0">
                  <c:v>5802.6</c:v>
                </c:pt>
                <c:pt idx="1">
                  <c:v>4654.8</c:v>
                </c:pt>
                <c:pt idx="2">
                  <c:v>4317.6000000000004</c:v>
                </c:pt>
                <c:pt idx="3">
                  <c:v>1934.6</c:v>
                </c:pt>
                <c:pt idx="4">
                  <c:v>2474.3000000000002</c:v>
                </c:pt>
                <c:pt idx="5">
                  <c:v>2460.8000000000002</c:v>
                </c:pt>
              </c:numCache>
            </c:numRef>
          </c:val>
        </c:ser>
        <c:ser>
          <c:idx val="1"/>
          <c:order val="1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-7.6388006448120983E-17"/>
                  <c:y val="-3.680170337472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666666666665885E-3"/>
                  <c:y val="-3.475716429835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99999999999474E-3"/>
                  <c:y val="-2.248992984011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500000000000001E-2"/>
                  <c:y val="-1.02226953818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916666666666902E-3"/>
                  <c:y val="-1.226723445824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833333333333415E-3"/>
                  <c:y val="-2.871611478332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'помощь районам'!$A$7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2.0833333333333615E-3"/>
                  <c:y val="-4.516486955532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9400322406043E-17"/>
                  <c:y val="-1.580770434436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06594782212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742311303308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416666666666667E-3"/>
                  <c:y val="-4.742311303308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416666666666667E-3"/>
                  <c:y val="-5.645608694415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249999999999325E-3"/>
                  <c:y val="-4.516486955532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99999999999474E-3"/>
                  <c:y val="-4.968135651085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833333333333415E-3"/>
                  <c:y val="-5.4197843466385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66666666666683E-3"/>
                  <c:y val="-5.193959998861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2500000000000001E-2"/>
                  <c:y val="-4.742311303308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районам'!$B$5:$G$5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'помощь районам'!$B$7:$G$7</c:f>
              <c:numCache>
                <c:formatCode>#,##0.0</c:formatCode>
                <c:ptCount val="6"/>
                <c:pt idx="0">
                  <c:v>712</c:v>
                </c:pt>
                <c:pt idx="1">
                  <c:v>0</c:v>
                </c:pt>
                <c:pt idx="2">
                  <c:v>115</c:v>
                </c:pt>
                <c:pt idx="3">
                  <c:v>867.9</c:v>
                </c:pt>
                <c:pt idx="4">
                  <c:v>112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852096"/>
        <c:axId val="124853632"/>
        <c:axId val="0"/>
      </c:bar3DChart>
      <c:catAx>
        <c:axId val="1248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853632"/>
        <c:crosses val="autoZero"/>
        <c:auto val="1"/>
        <c:lblAlgn val="ctr"/>
        <c:lblOffset val="100"/>
        <c:noMultiLvlLbl val="0"/>
      </c:catAx>
      <c:valAx>
        <c:axId val="12485363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  <a:effectLst/>
          </c:spPr>
        </c:majorGridlines>
        <c:numFmt formatCode="#,##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85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1111111111111125E-2"/>
          <c:y val="1.9260524023414695E-2"/>
          <c:w val="0.88666928687433544"/>
          <c:h val="0.12132616853860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1598012407225"/>
          <c:y val="2.4844283683579316E-2"/>
          <c:w val="0.87225503062117504"/>
          <c:h val="0.6025302744139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проект 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4800</c:v>
                </c:pt>
                <c:pt idx="2">
                  <c:v>17700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 из областного бюджета (получение +)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проект 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14500</c:v>
                </c:pt>
                <c:pt idx="1">
                  <c:v>1400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кредиты из областного бюджета (погашение -)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проект 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-2250</c:v>
                </c:pt>
                <c:pt idx="1">
                  <c:v>-3900</c:v>
                </c:pt>
                <c:pt idx="2">
                  <c:v>-17700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Изменение остатков средств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проект 2017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814.6</c:v>
                </c:pt>
                <c:pt idx="1">
                  <c:v>4219.3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558976"/>
        <c:axId val="126560512"/>
      </c:barChart>
      <c:catAx>
        <c:axId val="1265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tailEnd type="stealth"/>
          </a:ln>
        </c:spPr>
        <c:crossAx val="126560512"/>
        <c:crosses val="autoZero"/>
        <c:auto val="1"/>
        <c:lblAlgn val="ctr"/>
        <c:lblOffset val="100"/>
        <c:tickLblSkip val="1"/>
        <c:noMultiLvlLbl val="0"/>
      </c:catAx>
      <c:valAx>
        <c:axId val="1265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5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9448609652691"/>
          <c:y val="0.71998255547165158"/>
          <c:w val="0.59875526823184522"/>
          <c:h val="0.2471666868139817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 dirty="0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 dirty="0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 dirty="0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 dirty="0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 dirty="0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6635F829-3361-465D-A959-5DD2227DE972}" type="presOf" srcId="{84644A64-B651-4593-8A15-954557571337}" destId="{E349FB01-D2F9-4802-9005-7EF140881356}" srcOrd="1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DFAE8E2C-E014-4958-8D9F-8022682AE9C4}" type="presOf" srcId="{11CB86F8-31C1-4608-BCC5-247E331BAD1E}" destId="{5C3169FC-2904-40E9-BED3-B6AB9616B8F1}" srcOrd="1" destOrd="0" presId="urn:microsoft.com/office/officeart/2005/8/layout/orgChart1"/>
    <dgm:cxn modelId="{921C6CA9-E541-4ED7-9586-26058602BE8D}" type="presOf" srcId="{5E6F24EC-07DA-4409-8D2A-E1F358F0D53E}" destId="{42131694-B3C1-48DA-9A89-0ED8F63CDD47}" srcOrd="0" destOrd="0" presId="urn:microsoft.com/office/officeart/2005/8/layout/orgChart1"/>
    <dgm:cxn modelId="{7166A256-A1EF-46F4-8A38-1B2B7F5A57CF}" type="presOf" srcId="{EEC18031-8BE0-4AC6-8896-41712D10D7F6}" destId="{D98FBD44-D81E-49B1-AA21-CF1552747F22}" srcOrd="0" destOrd="0" presId="urn:microsoft.com/office/officeart/2005/8/layout/orgChart1"/>
    <dgm:cxn modelId="{A18488C1-8C1C-4F3C-9DF8-0B6323F54486}" type="presOf" srcId="{11CB86F8-31C1-4608-BCC5-247E331BAD1E}" destId="{F495F80B-6FEE-4FC2-B820-6BD21D72101E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4806EF44-2322-4E71-A350-3CB84073AC50}" type="presOf" srcId="{195A0E0D-9849-4724-AEF3-DAF6E0352555}" destId="{398FFEDC-BFFB-4687-A7AC-A133982093F8}" srcOrd="0" destOrd="0" presId="urn:microsoft.com/office/officeart/2005/8/layout/orgChart1"/>
    <dgm:cxn modelId="{BC0796AF-5DFB-4D4B-B4C7-3D33A4945399}" type="presOf" srcId="{824CACDD-E03A-427C-8B7A-DB5388A5BD8D}" destId="{D7C56106-E809-407C-94C9-8E39E21EEBEA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6C038CC-80E0-4154-8B03-87BBEBDE3ED9}" type="presOf" srcId="{93FA7CE8-AEE6-43B9-836C-3F03118B3842}" destId="{8D16B8B8-EC00-4610-BCC6-ACE28551BF93}" srcOrd="0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A6BBC212-144D-41A0-AB21-91E7243D2747}" type="presOf" srcId="{9F3D15E7-183E-4168-819E-A5AE67C70800}" destId="{1C9FE83A-22D2-43B9-8B78-355219D6DADC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C285EB7F-2036-475A-A747-E87C588AF7A3}" type="presOf" srcId="{01A86283-4B1C-4FDB-903B-896A03C158D5}" destId="{5686F5E6-E730-4A4F-B86A-D334955A4BF3}" srcOrd="0" destOrd="0" presId="urn:microsoft.com/office/officeart/2005/8/layout/orgChart1"/>
    <dgm:cxn modelId="{8993890F-8BE8-4E89-8CD6-6C4D1A62CAEB}" type="presOf" srcId="{01A86283-4B1C-4FDB-903B-896A03C158D5}" destId="{D4F812AF-0900-4CE7-AA23-35A4E46C6FD1}" srcOrd="1" destOrd="0" presId="urn:microsoft.com/office/officeart/2005/8/layout/orgChart1"/>
    <dgm:cxn modelId="{257B8586-CE8E-4CF9-926D-7C7F15986D90}" type="presOf" srcId="{31A4F4FA-6743-4237-978E-3C0F106CB502}" destId="{30FDE77F-0DE1-4507-9AB4-E4873006176F}" srcOrd="0" destOrd="0" presId="urn:microsoft.com/office/officeart/2005/8/layout/orgChart1"/>
    <dgm:cxn modelId="{6FA9E251-9D61-440C-B9B5-6597C705185B}" type="presOf" srcId="{824CACDD-E03A-427C-8B7A-DB5388A5BD8D}" destId="{520DCA23-E61E-4D60-8C01-FF734DB21588}" srcOrd="1" destOrd="0" presId="urn:microsoft.com/office/officeart/2005/8/layout/orgChart1"/>
    <dgm:cxn modelId="{036D9EE4-6D87-452A-9CB6-530DB286B212}" type="presOf" srcId="{84644A64-B651-4593-8A15-954557571337}" destId="{F9F59E84-68E7-4AB6-8042-6BADE1906BFB}" srcOrd="0" destOrd="0" presId="urn:microsoft.com/office/officeart/2005/8/layout/orgChart1"/>
    <dgm:cxn modelId="{789A4D9B-9D80-4DD5-9138-54DF8F9F8A76}" type="presOf" srcId="{81ED6989-DB09-4163-9FE8-4274D9FB393B}" destId="{F7736AB3-14FB-442A-8C59-ED1D80EA616A}" srcOrd="1" destOrd="0" presId="urn:microsoft.com/office/officeart/2005/8/layout/orgChart1"/>
    <dgm:cxn modelId="{EF62816C-3AD1-4FCC-99D3-D2A29FE6A210}" type="presOf" srcId="{73D9929A-4AE6-4F97-BA74-8AFCD9A206B7}" destId="{E5FC38C0-F874-4D67-AF4E-5B61D8528333}" srcOrd="0" destOrd="0" presId="urn:microsoft.com/office/officeart/2005/8/layout/orgChart1"/>
    <dgm:cxn modelId="{CE21AD6B-0016-444D-8F18-2F186B1BD650}" type="presOf" srcId="{9F3D15E7-183E-4168-819E-A5AE67C70800}" destId="{E3D274F6-EF38-4457-99ED-3B36F1F9CCE6}" srcOrd="1" destOrd="0" presId="urn:microsoft.com/office/officeart/2005/8/layout/orgChart1"/>
    <dgm:cxn modelId="{D4260F37-99C7-4E85-9422-1AB560C478B8}" type="presOf" srcId="{81ED6989-DB09-4163-9FE8-4274D9FB393B}" destId="{91937533-898F-4FC5-A9E4-FE0BA78B0BED}" srcOrd="0" destOrd="0" presId="urn:microsoft.com/office/officeart/2005/8/layout/orgChart1"/>
    <dgm:cxn modelId="{FAB34B18-C5B2-478D-99B2-16CE9B2E04C5}" type="presParOf" srcId="{398FFEDC-BFFB-4687-A7AC-A133982093F8}" destId="{5BD874B2-AFE1-40B2-848A-6C041981297C}" srcOrd="0" destOrd="0" presId="urn:microsoft.com/office/officeart/2005/8/layout/orgChart1"/>
    <dgm:cxn modelId="{8376FE93-C9E5-4903-9B66-841F7197A0EA}" type="presParOf" srcId="{5BD874B2-AFE1-40B2-848A-6C041981297C}" destId="{A93F08A3-CEE2-4CEC-875D-F7FE952BE28D}" srcOrd="0" destOrd="0" presId="urn:microsoft.com/office/officeart/2005/8/layout/orgChart1"/>
    <dgm:cxn modelId="{C7A62019-850E-4BFB-9D65-B344007A89C4}" type="presParOf" srcId="{A93F08A3-CEE2-4CEC-875D-F7FE952BE28D}" destId="{D7C56106-E809-407C-94C9-8E39E21EEBEA}" srcOrd="0" destOrd="0" presId="urn:microsoft.com/office/officeart/2005/8/layout/orgChart1"/>
    <dgm:cxn modelId="{A273C3A7-BF8A-4884-9C83-E3673B3E9122}" type="presParOf" srcId="{A93F08A3-CEE2-4CEC-875D-F7FE952BE28D}" destId="{520DCA23-E61E-4D60-8C01-FF734DB21588}" srcOrd="1" destOrd="0" presId="urn:microsoft.com/office/officeart/2005/8/layout/orgChart1"/>
    <dgm:cxn modelId="{0DE255AB-AC94-401F-8E6B-86150E304A4E}" type="presParOf" srcId="{5BD874B2-AFE1-40B2-848A-6C041981297C}" destId="{B7096D27-90B6-478D-8DB2-11220FD707AF}" srcOrd="1" destOrd="0" presId="urn:microsoft.com/office/officeart/2005/8/layout/orgChart1"/>
    <dgm:cxn modelId="{AAC23F8E-A706-4964-A396-618D9453816F}" type="presParOf" srcId="{B7096D27-90B6-478D-8DB2-11220FD707AF}" destId="{30FDE77F-0DE1-4507-9AB4-E4873006176F}" srcOrd="0" destOrd="0" presId="urn:microsoft.com/office/officeart/2005/8/layout/orgChart1"/>
    <dgm:cxn modelId="{AD30EDF5-D98A-4ECE-9E51-CE887FE7F265}" type="presParOf" srcId="{B7096D27-90B6-478D-8DB2-11220FD707AF}" destId="{F9725548-D4CF-419F-A724-9207DF64A0B3}" srcOrd="1" destOrd="0" presId="urn:microsoft.com/office/officeart/2005/8/layout/orgChart1"/>
    <dgm:cxn modelId="{A4FFC0F2-CC5F-4C90-AB07-614C96F3A57A}" type="presParOf" srcId="{F9725548-D4CF-419F-A724-9207DF64A0B3}" destId="{184D3D69-D2D7-4502-9191-669AAD37B54B}" srcOrd="0" destOrd="0" presId="urn:microsoft.com/office/officeart/2005/8/layout/orgChart1"/>
    <dgm:cxn modelId="{7BBF4F4C-F052-4907-AA8E-C086BF6B2C90}" type="presParOf" srcId="{184D3D69-D2D7-4502-9191-669AAD37B54B}" destId="{91937533-898F-4FC5-A9E4-FE0BA78B0BED}" srcOrd="0" destOrd="0" presId="urn:microsoft.com/office/officeart/2005/8/layout/orgChart1"/>
    <dgm:cxn modelId="{E64AB1F7-F8D0-458B-93B4-ECF5C1C4C573}" type="presParOf" srcId="{184D3D69-D2D7-4502-9191-669AAD37B54B}" destId="{F7736AB3-14FB-442A-8C59-ED1D80EA616A}" srcOrd="1" destOrd="0" presId="urn:microsoft.com/office/officeart/2005/8/layout/orgChart1"/>
    <dgm:cxn modelId="{D3B1C53A-DF36-4165-B7EC-ECE135A56369}" type="presParOf" srcId="{F9725548-D4CF-419F-A724-9207DF64A0B3}" destId="{7BADFCDB-E98D-46F4-9C6A-0B18648C6962}" srcOrd="1" destOrd="0" presId="urn:microsoft.com/office/officeart/2005/8/layout/orgChart1"/>
    <dgm:cxn modelId="{24C485AC-8E59-438C-A217-C1CCC08DB5D6}" type="presParOf" srcId="{F9725548-D4CF-419F-A724-9207DF64A0B3}" destId="{1E168AC0-FCF6-4950-AD56-E0162207CD4C}" srcOrd="2" destOrd="0" presId="urn:microsoft.com/office/officeart/2005/8/layout/orgChart1"/>
    <dgm:cxn modelId="{5B444904-5350-4E62-9721-4FA7045D4E0F}" type="presParOf" srcId="{B7096D27-90B6-478D-8DB2-11220FD707AF}" destId="{42131694-B3C1-48DA-9A89-0ED8F63CDD47}" srcOrd="2" destOrd="0" presId="urn:microsoft.com/office/officeart/2005/8/layout/orgChart1"/>
    <dgm:cxn modelId="{B9416BED-BE6B-4BEA-8501-86ED4C185ACB}" type="presParOf" srcId="{B7096D27-90B6-478D-8DB2-11220FD707AF}" destId="{CE0DC93D-466F-45F6-AE6B-84553C0CB8AA}" srcOrd="3" destOrd="0" presId="urn:microsoft.com/office/officeart/2005/8/layout/orgChart1"/>
    <dgm:cxn modelId="{9E30485D-645D-45D5-BE07-0060A6CB7CFE}" type="presParOf" srcId="{CE0DC93D-466F-45F6-AE6B-84553C0CB8AA}" destId="{A544FF7E-3AA1-4012-A8F5-5B7E24307511}" srcOrd="0" destOrd="0" presId="urn:microsoft.com/office/officeart/2005/8/layout/orgChart1"/>
    <dgm:cxn modelId="{DF106639-14D6-4DC4-A14B-3D6F5F5D2181}" type="presParOf" srcId="{A544FF7E-3AA1-4012-A8F5-5B7E24307511}" destId="{F495F80B-6FEE-4FC2-B820-6BD21D72101E}" srcOrd="0" destOrd="0" presId="urn:microsoft.com/office/officeart/2005/8/layout/orgChart1"/>
    <dgm:cxn modelId="{6F236B52-2ED5-4A2E-8664-DB7128F36E22}" type="presParOf" srcId="{A544FF7E-3AA1-4012-A8F5-5B7E24307511}" destId="{5C3169FC-2904-40E9-BED3-B6AB9616B8F1}" srcOrd="1" destOrd="0" presId="urn:microsoft.com/office/officeart/2005/8/layout/orgChart1"/>
    <dgm:cxn modelId="{E79A352A-22AC-441C-9195-DBFA3AD6434B}" type="presParOf" srcId="{CE0DC93D-466F-45F6-AE6B-84553C0CB8AA}" destId="{06856941-3E6A-4767-9273-EB6AA5E571AF}" srcOrd="1" destOrd="0" presId="urn:microsoft.com/office/officeart/2005/8/layout/orgChart1"/>
    <dgm:cxn modelId="{D6BEE07D-F53C-4AEE-8C12-03FEF1393859}" type="presParOf" srcId="{CE0DC93D-466F-45F6-AE6B-84553C0CB8AA}" destId="{19D5C736-565F-4332-886E-AC2D16E7C748}" srcOrd="2" destOrd="0" presId="urn:microsoft.com/office/officeart/2005/8/layout/orgChart1"/>
    <dgm:cxn modelId="{C4E7EF67-1739-4750-BBAD-F1B4DC990F1E}" type="presParOf" srcId="{B7096D27-90B6-478D-8DB2-11220FD707AF}" destId="{8D16B8B8-EC00-4610-BCC6-ACE28551BF93}" srcOrd="4" destOrd="0" presId="urn:microsoft.com/office/officeart/2005/8/layout/orgChart1"/>
    <dgm:cxn modelId="{EE9C3C9B-9E2C-4210-8E1C-A9C6F97658F3}" type="presParOf" srcId="{B7096D27-90B6-478D-8DB2-11220FD707AF}" destId="{39F48156-34B2-44A6-A0ED-36EEA7E3C117}" srcOrd="5" destOrd="0" presId="urn:microsoft.com/office/officeart/2005/8/layout/orgChart1"/>
    <dgm:cxn modelId="{FFA66D76-A7E7-47A6-8055-A558BFE31F08}" type="presParOf" srcId="{39F48156-34B2-44A6-A0ED-36EEA7E3C117}" destId="{9C1F9B11-997D-425B-9961-764D120824B0}" srcOrd="0" destOrd="0" presId="urn:microsoft.com/office/officeart/2005/8/layout/orgChart1"/>
    <dgm:cxn modelId="{5B65B244-8677-47F2-9943-9D1570ACC427}" type="presParOf" srcId="{9C1F9B11-997D-425B-9961-764D120824B0}" destId="{1C9FE83A-22D2-43B9-8B78-355219D6DADC}" srcOrd="0" destOrd="0" presId="urn:microsoft.com/office/officeart/2005/8/layout/orgChart1"/>
    <dgm:cxn modelId="{C09097C5-6F77-42FB-9840-F7AD7F6570D9}" type="presParOf" srcId="{9C1F9B11-997D-425B-9961-764D120824B0}" destId="{E3D274F6-EF38-4457-99ED-3B36F1F9CCE6}" srcOrd="1" destOrd="0" presId="urn:microsoft.com/office/officeart/2005/8/layout/orgChart1"/>
    <dgm:cxn modelId="{CD2412B9-CD0A-4D69-AD5A-DB56B106C98F}" type="presParOf" srcId="{39F48156-34B2-44A6-A0ED-36EEA7E3C117}" destId="{3E639E93-6EE3-4003-9EA9-40BC73B6DF31}" srcOrd="1" destOrd="0" presId="urn:microsoft.com/office/officeart/2005/8/layout/orgChart1"/>
    <dgm:cxn modelId="{C1BE571C-E3F8-4596-BB1E-00EA0E4A424E}" type="presParOf" srcId="{39F48156-34B2-44A6-A0ED-36EEA7E3C117}" destId="{895A2713-0FF7-4BDB-AD57-36397676E0FA}" srcOrd="2" destOrd="0" presId="urn:microsoft.com/office/officeart/2005/8/layout/orgChart1"/>
    <dgm:cxn modelId="{D2FFBE88-00D0-4D57-8C03-139C87AFF6F6}" type="presParOf" srcId="{B7096D27-90B6-478D-8DB2-11220FD707AF}" destId="{D98FBD44-D81E-49B1-AA21-CF1552747F22}" srcOrd="6" destOrd="0" presId="urn:microsoft.com/office/officeart/2005/8/layout/orgChart1"/>
    <dgm:cxn modelId="{CADD191E-97D0-404D-9B74-60032DDBEFE9}" type="presParOf" srcId="{B7096D27-90B6-478D-8DB2-11220FD707AF}" destId="{630FA468-577E-49F3-8128-284FFF68C963}" srcOrd="7" destOrd="0" presId="urn:microsoft.com/office/officeart/2005/8/layout/orgChart1"/>
    <dgm:cxn modelId="{E19C333D-5C7D-4106-A151-8321DA98CE2F}" type="presParOf" srcId="{630FA468-577E-49F3-8128-284FFF68C963}" destId="{2F01E0E8-2CEE-4B16-BFED-2BD07B02FC55}" srcOrd="0" destOrd="0" presId="urn:microsoft.com/office/officeart/2005/8/layout/orgChart1"/>
    <dgm:cxn modelId="{472D4D5A-54C0-40E2-9AE7-9A20A795D9D7}" type="presParOf" srcId="{2F01E0E8-2CEE-4B16-BFED-2BD07B02FC55}" destId="{F9F59E84-68E7-4AB6-8042-6BADE1906BFB}" srcOrd="0" destOrd="0" presId="urn:microsoft.com/office/officeart/2005/8/layout/orgChart1"/>
    <dgm:cxn modelId="{F8ACE0DB-014C-423C-8C86-6697324A01F5}" type="presParOf" srcId="{2F01E0E8-2CEE-4B16-BFED-2BD07B02FC55}" destId="{E349FB01-D2F9-4802-9005-7EF140881356}" srcOrd="1" destOrd="0" presId="urn:microsoft.com/office/officeart/2005/8/layout/orgChart1"/>
    <dgm:cxn modelId="{073430F5-8A3D-46B5-831F-21A436A71D48}" type="presParOf" srcId="{630FA468-577E-49F3-8128-284FFF68C963}" destId="{9DB0E78C-C0A9-40F5-B8EE-760CC3CF8B2C}" srcOrd="1" destOrd="0" presId="urn:microsoft.com/office/officeart/2005/8/layout/orgChart1"/>
    <dgm:cxn modelId="{BE9B7969-F2DC-47B9-92F0-C72BEAC0370E}" type="presParOf" srcId="{630FA468-577E-49F3-8128-284FFF68C963}" destId="{53591C07-6F87-4036-80E9-8A6CBB625570}" srcOrd="2" destOrd="0" presId="urn:microsoft.com/office/officeart/2005/8/layout/orgChart1"/>
    <dgm:cxn modelId="{DB3C7360-07B8-4ACD-9B77-0A4FDA964386}" type="presParOf" srcId="{B7096D27-90B6-478D-8DB2-11220FD707AF}" destId="{E5FC38C0-F874-4D67-AF4E-5B61D8528333}" srcOrd="8" destOrd="0" presId="urn:microsoft.com/office/officeart/2005/8/layout/orgChart1"/>
    <dgm:cxn modelId="{76864AD0-4D68-45A3-9C18-CC9D6B5092BB}" type="presParOf" srcId="{B7096D27-90B6-478D-8DB2-11220FD707AF}" destId="{C601FF54-F7D4-436A-82E3-B840E4E44607}" srcOrd="9" destOrd="0" presId="urn:microsoft.com/office/officeart/2005/8/layout/orgChart1"/>
    <dgm:cxn modelId="{B163D092-110A-42C3-A374-3093EB3A2788}" type="presParOf" srcId="{C601FF54-F7D4-436A-82E3-B840E4E44607}" destId="{829C3A4E-0144-4057-A9F7-199F2DDE7D64}" srcOrd="0" destOrd="0" presId="urn:microsoft.com/office/officeart/2005/8/layout/orgChart1"/>
    <dgm:cxn modelId="{4EB00B49-6B3A-4397-B5A5-27D40FC2D9F4}" type="presParOf" srcId="{829C3A4E-0144-4057-A9F7-199F2DDE7D64}" destId="{5686F5E6-E730-4A4F-B86A-D334955A4BF3}" srcOrd="0" destOrd="0" presId="urn:microsoft.com/office/officeart/2005/8/layout/orgChart1"/>
    <dgm:cxn modelId="{00FA4125-C7D8-4F03-A84F-CBE718C38E53}" type="presParOf" srcId="{829C3A4E-0144-4057-A9F7-199F2DDE7D64}" destId="{D4F812AF-0900-4CE7-AA23-35A4E46C6FD1}" srcOrd="1" destOrd="0" presId="urn:microsoft.com/office/officeart/2005/8/layout/orgChart1"/>
    <dgm:cxn modelId="{6823CD00-2451-432E-864C-6F5B12208C75}" type="presParOf" srcId="{C601FF54-F7D4-436A-82E3-B840E4E44607}" destId="{6E656727-FD91-4E1B-A5EE-84CEC1DE3C72}" srcOrd="1" destOrd="0" presId="urn:microsoft.com/office/officeart/2005/8/layout/orgChart1"/>
    <dgm:cxn modelId="{9669C2BC-D356-4E4F-80A0-61F2C8817D93}" type="presParOf" srcId="{C601FF54-F7D4-436A-82E3-B840E4E44607}" destId="{27B82800-9DB5-4D0C-B8A5-0485EB0D8A11}" srcOrd="2" destOrd="0" presId="urn:microsoft.com/office/officeart/2005/8/layout/orgChart1"/>
    <dgm:cxn modelId="{6679434E-4F2B-423E-A962-1F72CD16734A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0BFB1E3-8181-460F-A7D0-1860EFE7871C}">
      <dgm:prSet phldrT="[Текст]" custRadScaleRad="95994" custRadScaleInc="159035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1F1C4D51-FF85-4C71-B99F-B451323CF52A}" type="parTrans" cxnId="{DAA1C2E7-E461-4932-B542-919DABF8FA21}">
      <dgm:prSet/>
      <dgm:spPr/>
      <dgm:t>
        <a:bodyPr/>
        <a:lstStyle/>
        <a:p>
          <a:endParaRPr lang="ru-RU"/>
        </a:p>
      </dgm:t>
    </dgm:pt>
    <dgm:pt modelId="{8129F226-D514-4126-9880-9F738B65DBF3}" type="sibTrans" cxnId="{DAA1C2E7-E461-4932-B542-919DABF8FA21}">
      <dgm:prSet/>
      <dgm:spPr/>
      <dgm:t>
        <a:bodyPr/>
        <a:lstStyle/>
        <a:p>
          <a:endParaRPr lang="ru-RU"/>
        </a:p>
      </dgm:t>
    </dgm:pt>
    <dgm:pt modelId="{F17C7B70-9745-41FD-8AC3-5C37EF8A862D}">
      <dgm:prSet custRadScaleRad="95994" custRadScaleInc="159035"/>
      <dgm:spPr/>
      <dgm:t>
        <a:bodyPr/>
        <a:lstStyle/>
        <a:p>
          <a:endParaRPr lang="ru-RU"/>
        </a:p>
      </dgm:t>
    </dgm:pt>
    <dgm:pt modelId="{8F8ED1DC-B3AC-4CB5-9494-EDE1E97E7A5E}" type="parTrans" cxnId="{49C15E5F-EB64-40A4-BED6-1E2D0448540F}">
      <dgm:prSet/>
      <dgm:spPr/>
      <dgm:t>
        <a:bodyPr/>
        <a:lstStyle/>
        <a:p>
          <a:endParaRPr lang="ru-RU"/>
        </a:p>
      </dgm:t>
    </dgm:pt>
    <dgm:pt modelId="{74D2AF3C-1201-4EA9-863A-DE4A20565AE5}" type="sibTrans" cxnId="{49C15E5F-EB64-40A4-BED6-1E2D0448540F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E785079B-DC97-4CBC-8D38-14C40F977964}">
      <dgm:prSet/>
      <dgm:spPr/>
    </dgm:pt>
    <dgm:pt modelId="{EE3C089B-5FEF-4AB4-A55F-EB31582E18B1}" type="parTrans" cxnId="{E16114CC-449A-4292-8F56-AD154DBAE8F7}">
      <dgm:prSet/>
      <dgm:spPr/>
      <dgm:t>
        <a:bodyPr/>
        <a:lstStyle/>
        <a:p>
          <a:endParaRPr lang="ru-RU"/>
        </a:p>
      </dgm:t>
    </dgm:pt>
    <dgm:pt modelId="{93D04C0D-06AF-464C-9215-E8B9C604FFCB}" type="sibTrans" cxnId="{E16114CC-449A-4292-8F56-AD154DBAE8F7}">
      <dgm:prSet/>
      <dgm:spPr/>
      <dgm:t>
        <a:bodyPr/>
        <a:lstStyle/>
        <a:p>
          <a:endParaRPr lang="ru-RU"/>
        </a:p>
      </dgm:t>
    </dgm:pt>
    <dgm:pt modelId="{4DAC6087-588D-44E4-B2A8-1F85E72933C9}">
      <dgm:prSet/>
      <dgm:spPr/>
    </dgm:pt>
    <dgm:pt modelId="{2DE03EA5-A30D-4461-9057-9661A097F674}" type="parTrans" cxnId="{74219ED4-6B1E-4FAF-9F4E-31C60548A70B}">
      <dgm:prSet/>
      <dgm:spPr/>
      <dgm:t>
        <a:bodyPr/>
        <a:lstStyle/>
        <a:p>
          <a:endParaRPr lang="ru-RU"/>
        </a:p>
      </dgm:t>
    </dgm:pt>
    <dgm:pt modelId="{71F5F375-C3F2-4D8E-BA67-2073CC1F6603}" type="sibTrans" cxnId="{74219ED4-6B1E-4FAF-9F4E-31C60548A70B}">
      <dgm:prSet/>
      <dgm:spPr/>
      <dgm:t>
        <a:bodyPr/>
        <a:lstStyle/>
        <a:p>
          <a:endParaRPr lang="ru-RU"/>
        </a:p>
      </dgm:t>
    </dgm:pt>
    <dgm:pt modelId="{75CACFC8-C7F3-44B2-98E9-BCA648CA6AA6}">
      <dgm:prSet/>
      <dgm:spPr/>
    </dgm:pt>
    <dgm:pt modelId="{8313CC94-AECB-45C8-81DD-50BDC5CA94DC}" type="parTrans" cxnId="{DAA792BA-86B7-4072-B8D6-7C59FEE1292D}">
      <dgm:prSet/>
      <dgm:spPr/>
      <dgm:t>
        <a:bodyPr/>
        <a:lstStyle/>
        <a:p>
          <a:endParaRPr lang="ru-RU"/>
        </a:p>
      </dgm:t>
    </dgm:pt>
    <dgm:pt modelId="{EBBBB775-49E3-48A3-83B7-2360C1647BC0}" type="sibTrans" cxnId="{DAA792BA-86B7-4072-B8D6-7C59FEE1292D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 custRadScaleRad="100675" custRadScaleInc="-23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 custRadScaleRad="94500" custRadScaleInc="-39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 custRadScaleRad="90409" custRadScaleInc="-45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 custRadScaleRad="95640" custRadScaleInc="-4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RadScaleRad="101324" custRadScaleInc="-5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 custScaleX="131576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5994" custRadScaleInc="159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 custScaleX="12404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95405" custRadScaleInc="14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 custScaleX="14566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95588" custRadScaleInc="10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 custScaleX="13093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101301" custRadScaleInc="6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 custRadScaleRad="104508" custRadScaleInc="4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D9647-88E0-441F-A60D-390490EF249E}" type="presOf" srcId="{6F647F05-65E5-443B-9310-4AF895EEC1B0}" destId="{ED72E44C-8498-48F8-9652-E5DD6AC5818D}" srcOrd="0" destOrd="0" presId="urn:microsoft.com/office/officeart/2005/8/layout/radial5"/>
    <dgm:cxn modelId="{0BBB8B73-CA42-4799-959F-8B0DEC409636}" type="presOf" srcId="{6B4A9C71-5243-4375-98C7-BA189146832B}" destId="{8B82EA68-B59A-424E-9756-C221A13DB47F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0562F36A-7CB2-4068-A604-9689F7182842}" type="presOf" srcId="{08170AFC-8E89-4179-A96D-636AFFD8C3F3}" destId="{53D78D63-5F88-4163-9535-46A64127BD3A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3D1D74FD-AEE2-4830-AF39-C55FE170C3EE}" type="presOf" srcId="{CCCDC2A1-B573-48DB-AE6D-1F76901F1671}" destId="{DB024BEC-8C88-4F07-BCA5-811E266A083B}" srcOrd="1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00ED28EC-8261-4781-B8FF-89FE99035ABB}" type="presOf" srcId="{082CE592-953F-441B-B0C2-F864433A8493}" destId="{A0E222DD-64BD-4A89-BBB9-2B80D8318D4A}" srcOrd="0" destOrd="0" presId="urn:microsoft.com/office/officeart/2005/8/layout/radial5"/>
    <dgm:cxn modelId="{24167407-4F47-462F-8F43-C7E3A3FF912A}" type="presOf" srcId="{D78F1D4C-A2EF-4C56-940B-FB3F18A7298D}" destId="{EDA34655-9131-4731-957F-5382F53A0660}" srcOrd="0" destOrd="0" presId="urn:microsoft.com/office/officeart/2005/8/layout/radial5"/>
    <dgm:cxn modelId="{1DA2ECC2-ECC4-4B49-92DE-A9F5FEE65370}" type="presOf" srcId="{BC4B6763-2F33-4CCB-B9CC-377BBD0F0800}" destId="{A0B7EB92-DF16-476D-BB87-6C0D26E26F61}" srcOrd="0" destOrd="0" presId="urn:microsoft.com/office/officeart/2005/8/layout/radial5"/>
    <dgm:cxn modelId="{FDD1CC2D-9426-4176-BD2D-7C8035779DFA}" type="presOf" srcId="{AA0A2BD5-A368-4F17-8E9D-23F1FC377812}" destId="{EB1C3899-7B42-47CD-912B-DD035472498D}" srcOrd="0" destOrd="0" presId="urn:microsoft.com/office/officeart/2005/8/layout/radial5"/>
    <dgm:cxn modelId="{3D2712D8-2334-4936-83A5-51A2AE8EA5D5}" type="presOf" srcId="{4B1A8440-411B-4A5D-AFC7-3583C59ADD0E}" destId="{73BC26A8-8D0F-45E6-9E3B-37EADD227262}" srcOrd="0" destOrd="0" presId="urn:microsoft.com/office/officeart/2005/8/layout/radial5"/>
    <dgm:cxn modelId="{6986CCBD-3F7B-4987-9486-7B2940CD3D61}" type="presOf" srcId="{9F96D360-CB55-48DB-9778-BF90DCE1129E}" destId="{69EA0517-EDCB-4CEB-899F-D56DCF7B4404}" srcOrd="0" destOrd="0" presId="urn:microsoft.com/office/officeart/2005/8/layout/radial5"/>
    <dgm:cxn modelId="{00674497-19DB-4777-A1D5-6A945F284F7F}" type="presOf" srcId="{8D513BD1-7137-4BB2-A1F4-1B02EFB0F34F}" destId="{8D15C70B-27DC-4BC4-8B54-1A6B8CC1DBC1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0723E24-D31C-4D18-AADD-1771F9FFF3A3}" type="presOf" srcId="{62E153EB-408C-4CB3-B6CA-2A439518E14B}" destId="{83F11675-07D9-406F-853D-13FD28BBB805}" srcOrd="0" destOrd="0" presId="urn:microsoft.com/office/officeart/2005/8/layout/radial5"/>
    <dgm:cxn modelId="{DAA1C2E7-E461-4932-B542-919DABF8FA21}" srcId="{6B4A9C71-5243-4375-98C7-BA189146832B}" destId="{40BFB1E3-8181-460F-A7D0-1860EFE7871C}" srcOrd="1" destOrd="0" parTransId="{1F1C4D51-FF85-4C71-B99F-B451323CF52A}" sibTransId="{8129F226-D514-4126-9880-9F738B65DBF3}"/>
    <dgm:cxn modelId="{808BABD1-0EDD-4C6E-8D63-FB1E976DDA1A}" type="presOf" srcId="{08170AFC-8E89-4179-A96D-636AFFD8C3F3}" destId="{DF27FC25-052B-426A-9E06-117E992234F6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A4CFC7D-B9DB-4213-A4F7-271221E63523}" type="presOf" srcId="{8D513BD1-7137-4BB2-A1F4-1B02EFB0F34F}" destId="{4731EA70-1FA8-49F5-A6BF-4AE9CB97C303}" srcOrd="0" destOrd="0" presId="urn:microsoft.com/office/officeart/2005/8/layout/radial5"/>
    <dgm:cxn modelId="{4D9978E8-397F-4008-925E-14EA1EF38D8A}" type="presOf" srcId="{D63A74EC-A1EC-4823-AB28-835C2DE63D58}" destId="{E2EC1D87-F728-458A-8AB1-7A3D78F9D25E}" srcOrd="0" destOrd="0" presId="urn:microsoft.com/office/officeart/2005/8/layout/radial5"/>
    <dgm:cxn modelId="{DDA15E8A-F5C1-45DF-BB39-23F0A67857FD}" type="presOf" srcId="{D2A69AB7-A0A6-4501-95CD-2902A3384DE3}" destId="{FED909B6-8F19-4D98-AAC2-EBEEF4830C2B}" srcOrd="0" destOrd="0" presId="urn:microsoft.com/office/officeart/2005/8/layout/radial5"/>
    <dgm:cxn modelId="{C0FD7AA7-8B28-4D14-94B4-4E1ED810D80F}" type="presOf" srcId="{C021BE46-16AF-4372-B2A0-67875E2C82CF}" destId="{DA660ED5-C4B7-4208-928A-B8DD66837486}" srcOrd="1" destOrd="0" presId="urn:microsoft.com/office/officeart/2005/8/layout/radial5"/>
    <dgm:cxn modelId="{BCAFABCC-FA05-4917-BEC9-9CAB956C290C}" type="presOf" srcId="{C021BE46-16AF-4372-B2A0-67875E2C82CF}" destId="{06F93DE9-E67A-4CE1-BC6B-5C458B1137B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C3F9C7E0-00C1-40BC-8B9D-BAA234131522}" type="presOf" srcId="{90B43A1C-85AB-40E4-9687-2313E85E0399}" destId="{0A6C1809-69AA-4BA6-8257-5A11C3557B45}" srcOrd="0" destOrd="0" presId="urn:microsoft.com/office/officeart/2005/8/layout/radial5"/>
    <dgm:cxn modelId="{87467A69-4EE5-46BB-8D29-B492B7C4DA34}" type="presOf" srcId="{9DEE7B50-C1CB-48D2-999B-DF1098A88396}" destId="{2F5553CB-2478-4421-B002-5FA728364A78}" srcOrd="0" destOrd="0" presId="urn:microsoft.com/office/officeart/2005/8/layout/radial5"/>
    <dgm:cxn modelId="{237455F4-7A87-4C1C-9E47-994F20502269}" type="presOf" srcId="{082CE592-953F-441B-B0C2-F864433A8493}" destId="{839DF450-14DD-4280-9AEE-DA73938E9B9D}" srcOrd="1" destOrd="0" presId="urn:microsoft.com/office/officeart/2005/8/layout/radial5"/>
    <dgm:cxn modelId="{9B18AA89-7F84-4CBB-A753-3A3CF6D5865B}" type="presOf" srcId="{77DF95E1-3397-43CE-99EF-E82D1E9B2066}" destId="{4273F29E-B93C-44D6-A671-FCDC77ED9BA3}" srcOrd="1" destOrd="0" presId="urn:microsoft.com/office/officeart/2005/8/layout/radial5"/>
    <dgm:cxn modelId="{E16114CC-449A-4292-8F56-AD154DBAE8F7}" srcId="{6B4A9C71-5243-4375-98C7-BA189146832B}" destId="{E785079B-DC97-4CBC-8D38-14C40F977964}" srcOrd="3" destOrd="0" parTransId="{EE3C089B-5FEF-4AB4-A55F-EB31582E18B1}" sibTransId="{93D04C0D-06AF-464C-9215-E8B9C604FFCB}"/>
    <dgm:cxn modelId="{B1EE9C51-37B3-4407-9A00-172C4DB0A4B4}" type="presOf" srcId="{77DF95E1-3397-43CE-99EF-E82D1E9B2066}" destId="{7A035AEB-3A20-4DC3-9A60-032AB2743B03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BABB90C-2AFF-4021-ACC9-1B19943419E3}" type="presOf" srcId="{A8FC0520-4E1C-47C9-9459-5A566E2A3269}" destId="{E7EAB10C-E176-4610-B2C6-BE8F83AD0F9B}" srcOrd="0" destOrd="0" presId="urn:microsoft.com/office/officeart/2005/8/layout/radial5"/>
    <dgm:cxn modelId="{7610BD6B-997B-469A-8142-3FA5BB194CBA}" type="presOf" srcId="{6598F354-400C-439C-BDD5-729D663E252E}" destId="{F326903B-AF5C-41D9-A950-9DE60C069BDF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9C15E5F-EB64-40A4-BED6-1E2D0448540F}" srcId="{6B4A9C71-5243-4375-98C7-BA189146832B}" destId="{F17C7B70-9745-41FD-8AC3-5C37EF8A862D}" srcOrd="2" destOrd="0" parTransId="{8F8ED1DC-B3AC-4CB5-9494-EDE1E97E7A5E}" sibTransId="{74D2AF3C-1201-4EA9-863A-DE4A20565AE5}"/>
    <dgm:cxn modelId="{D160DB70-22D2-44C4-8354-9566F99B2926}" type="presOf" srcId="{CCCDC2A1-B573-48DB-AE6D-1F76901F1671}" destId="{C481485E-E38C-4518-A609-8D1D62CF917B}" srcOrd="0" destOrd="0" presId="urn:microsoft.com/office/officeart/2005/8/layout/radial5"/>
    <dgm:cxn modelId="{464482C2-DCF0-4B33-BB27-3ED09057CF15}" type="presOf" srcId="{BC4B6763-2F33-4CCB-B9CC-377BBD0F0800}" destId="{E3A5A4EE-729B-477E-AEA8-7FC61FA6B941}" srcOrd="1" destOrd="0" presId="urn:microsoft.com/office/officeart/2005/8/layout/radial5"/>
    <dgm:cxn modelId="{C99B1031-D27A-4E8D-9624-7C0618727BEC}" type="presOf" srcId="{3BA0FA79-0F0A-4F39-8C6F-85BF113366C3}" destId="{E0AC84DD-2093-416F-85DE-E547FE520660}" srcOrd="0" destOrd="0" presId="urn:microsoft.com/office/officeart/2005/8/layout/radial5"/>
    <dgm:cxn modelId="{E466CF10-A886-4C95-A636-3D0373319671}" type="presOf" srcId="{6598F354-400C-439C-BDD5-729D663E252E}" destId="{FA950D33-9BD9-4D37-A533-789F5554AFB5}" srcOrd="0" destOrd="0" presId="urn:microsoft.com/office/officeart/2005/8/layout/radial5"/>
    <dgm:cxn modelId="{74219ED4-6B1E-4FAF-9F4E-31C60548A70B}" srcId="{6B4A9C71-5243-4375-98C7-BA189146832B}" destId="{4DAC6087-588D-44E4-B2A8-1F85E72933C9}" srcOrd="4" destOrd="0" parTransId="{2DE03EA5-A30D-4461-9057-9661A097F674}" sibTransId="{71F5F375-C3F2-4D8E-BA67-2073CC1F6603}"/>
    <dgm:cxn modelId="{5A695452-7B46-4920-8DFE-3EC2B7130480}" type="presOf" srcId="{A8FC0520-4E1C-47C9-9459-5A566E2A3269}" destId="{47F0322C-5978-482D-A409-1280E22C6D82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CC9C80CC-6EB9-45C2-9772-F9E411B98251}" type="presOf" srcId="{66E51CD7-05D6-4658-BDAA-92C6F3E19708}" destId="{553B84E4-4A31-43DB-B3BF-8E8EF2B79F2D}" srcOrd="0" destOrd="0" presId="urn:microsoft.com/office/officeart/2005/8/layout/radial5"/>
    <dgm:cxn modelId="{DAA792BA-86B7-4072-B8D6-7C59FEE1292D}" srcId="{6B4A9C71-5243-4375-98C7-BA189146832B}" destId="{75CACFC8-C7F3-44B2-98E9-BCA648CA6AA6}" srcOrd="5" destOrd="0" parTransId="{8313CC94-AECB-45C8-81DD-50BDC5CA94DC}" sibTransId="{EBBBB775-49E3-48A3-83B7-2360C1647BC0}"/>
    <dgm:cxn modelId="{9680A299-61BD-4961-B5BD-C6F807598015}" type="presOf" srcId="{9DEE7B50-C1CB-48D2-999B-DF1098A88396}" destId="{881BA4B6-6173-4BE7-ACB0-127409627ABA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81ECD82C-1512-41E9-ABD7-0B87112F7DE4}" type="presOf" srcId="{66E51CD7-05D6-4658-BDAA-92C6F3E19708}" destId="{C47D9E4B-AD47-4E79-B529-9B264E8F4F6B}" srcOrd="1" destOrd="0" presId="urn:microsoft.com/office/officeart/2005/8/layout/radial5"/>
    <dgm:cxn modelId="{5C98CA66-55C1-4931-B7AA-CE44BAAAA413}" type="presOf" srcId="{637E412C-91EE-486E-8354-15F2384BE3EA}" destId="{D8B200F5-4D07-49B2-A587-C2FE6CEC49F8}" srcOrd="0" destOrd="0" presId="urn:microsoft.com/office/officeart/2005/8/layout/radial5"/>
    <dgm:cxn modelId="{2FB151C2-5586-457D-B42D-588292F987EB}" type="presOf" srcId="{420BA717-63F2-4ED1-9193-BDF0AD7BC7EB}" destId="{FFE63D16-C443-42C8-BB30-4CA61876A647}" srcOrd="0" destOrd="0" presId="urn:microsoft.com/office/officeart/2005/8/layout/radial5"/>
    <dgm:cxn modelId="{FD549A3E-26E4-4918-A1F3-D0F8542AA6CB}" type="presParOf" srcId="{8B82EA68-B59A-424E-9756-C221A13DB47F}" destId="{ED72E44C-8498-48F8-9652-E5DD6AC5818D}" srcOrd="0" destOrd="0" presId="urn:microsoft.com/office/officeart/2005/8/layout/radial5"/>
    <dgm:cxn modelId="{4ED94689-C9B1-46A3-BBD1-F4372D8A042B}" type="presParOf" srcId="{8B82EA68-B59A-424E-9756-C221A13DB47F}" destId="{4731EA70-1FA8-49F5-A6BF-4AE9CB97C303}" srcOrd="1" destOrd="0" presId="urn:microsoft.com/office/officeart/2005/8/layout/radial5"/>
    <dgm:cxn modelId="{DD4FE4B0-1F84-4C40-AA31-BE924B5236FE}" type="presParOf" srcId="{4731EA70-1FA8-49F5-A6BF-4AE9CB97C303}" destId="{8D15C70B-27DC-4BC4-8B54-1A6B8CC1DBC1}" srcOrd="0" destOrd="0" presId="urn:microsoft.com/office/officeart/2005/8/layout/radial5"/>
    <dgm:cxn modelId="{E3428B9F-D405-4C45-AB13-66B5350A9405}" type="presParOf" srcId="{8B82EA68-B59A-424E-9756-C221A13DB47F}" destId="{E2EC1D87-F728-458A-8AB1-7A3D78F9D25E}" srcOrd="2" destOrd="0" presId="urn:microsoft.com/office/officeart/2005/8/layout/radial5"/>
    <dgm:cxn modelId="{F91BCA9F-28C5-46E9-BCD1-587A2957C8FE}" type="presParOf" srcId="{8B82EA68-B59A-424E-9756-C221A13DB47F}" destId="{A0E222DD-64BD-4A89-BBB9-2B80D8318D4A}" srcOrd="3" destOrd="0" presId="urn:microsoft.com/office/officeart/2005/8/layout/radial5"/>
    <dgm:cxn modelId="{75F2E4D3-3960-4CC5-BBC8-AB2877510050}" type="presParOf" srcId="{A0E222DD-64BD-4A89-BBB9-2B80D8318D4A}" destId="{839DF450-14DD-4280-9AEE-DA73938E9B9D}" srcOrd="0" destOrd="0" presId="urn:microsoft.com/office/officeart/2005/8/layout/radial5"/>
    <dgm:cxn modelId="{E131081D-3696-48B8-94A1-31DF1E2DA75B}" type="presParOf" srcId="{8B82EA68-B59A-424E-9756-C221A13DB47F}" destId="{73BC26A8-8D0F-45E6-9E3B-37EADD227262}" srcOrd="4" destOrd="0" presId="urn:microsoft.com/office/officeart/2005/8/layout/radial5"/>
    <dgm:cxn modelId="{F9B60348-3E25-40B2-A600-804D7023137F}" type="presParOf" srcId="{8B82EA68-B59A-424E-9756-C221A13DB47F}" destId="{06F93DE9-E67A-4CE1-BC6B-5C458B1137B0}" srcOrd="5" destOrd="0" presId="urn:microsoft.com/office/officeart/2005/8/layout/radial5"/>
    <dgm:cxn modelId="{D5B9467F-0586-4DAE-BB9C-77E0D91E4580}" type="presParOf" srcId="{06F93DE9-E67A-4CE1-BC6B-5C458B1137B0}" destId="{DA660ED5-C4B7-4208-928A-B8DD66837486}" srcOrd="0" destOrd="0" presId="urn:microsoft.com/office/officeart/2005/8/layout/radial5"/>
    <dgm:cxn modelId="{5D1E264A-7788-4FFB-A722-E338F31D44CC}" type="presParOf" srcId="{8B82EA68-B59A-424E-9756-C221A13DB47F}" destId="{D8B200F5-4D07-49B2-A587-C2FE6CEC49F8}" srcOrd="6" destOrd="0" presId="urn:microsoft.com/office/officeart/2005/8/layout/radial5"/>
    <dgm:cxn modelId="{482B5585-936C-43BE-BC0E-66636FDBCC8C}" type="presParOf" srcId="{8B82EA68-B59A-424E-9756-C221A13DB47F}" destId="{E7EAB10C-E176-4610-B2C6-BE8F83AD0F9B}" srcOrd="7" destOrd="0" presId="urn:microsoft.com/office/officeart/2005/8/layout/radial5"/>
    <dgm:cxn modelId="{E86BC8B1-6FC0-4D4B-B3FF-A680A01262C2}" type="presParOf" srcId="{E7EAB10C-E176-4610-B2C6-BE8F83AD0F9B}" destId="{47F0322C-5978-482D-A409-1280E22C6D82}" srcOrd="0" destOrd="0" presId="urn:microsoft.com/office/officeart/2005/8/layout/radial5"/>
    <dgm:cxn modelId="{B1D4D146-C761-43D1-97BF-09250E34A82F}" type="presParOf" srcId="{8B82EA68-B59A-424E-9756-C221A13DB47F}" destId="{FFE63D16-C443-42C8-BB30-4CA61876A647}" srcOrd="8" destOrd="0" presId="urn:microsoft.com/office/officeart/2005/8/layout/radial5"/>
    <dgm:cxn modelId="{F00B9E11-6801-4DC2-9D76-2A8E94B1FAE5}" type="presParOf" srcId="{8B82EA68-B59A-424E-9756-C221A13DB47F}" destId="{C481485E-E38C-4518-A609-8D1D62CF917B}" srcOrd="9" destOrd="0" presId="urn:microsoft.com/office/officeart/2005/8/layout/radial5"/>
    <dgm:cxn modelId="{9A6D80DE-A28B-40F8-90BF-FA4590280087}" type="presParOf" srcId="{C481485E-E38C-4518-A609-8D1D62CF917B}" destId="{DB024BEC-8C88-4F07-BCA5-811E266A083B}" srcOrd="0" destOrd="0" presId="urn:microsoft.com/office/officeart/2005/8/layout/radial5"/>
    <dgm:cxn modelId="{C3A9A797-4E95-4ECD-9223-E53836DBD9FC}" type="presParOf" srcId="{8B82EA68-B59A-424E-9756-C221A13DB47F}" destId="{0A6C1809-69AA-4BA6-8257-5A11C3557B45}" srcOrd="10" destOrd="0" presId="urn:microsoft.com/office/officeart/2005/8/layout/radial5"/>
    <dgm:cxn modelId="{41AEE0F7-09AA-401B-B7CC-5F1C00707202}" type="presParOf" srcId="{8B82EA68-B59A-424E-9756-C221A13DB47F}" destId="{FA950D33-9BD9-4D37-A533-789F5554AFB5}" srcOrd="11" destOrd="0" presId="urn:microsoft.com/office/officeart/2005/8/layout/radial5"/>
    <dgm:cxn modelId="{BF834ED1-5EAF-4A68-AA53-1323030CDED5}" type="presParOf" srcId="{FA950D33-9BD9-4D37-A533-789F5554AFB5}" destId="{F326903B-AF5C-41D9-A950-9DE60C069BDF}" srcOrd="0" destOrd="0" presId="urn:microsoft.com/office/officeart/2005/8/layout/radial5"/>
    <dgm:cxn modelId="{D704A000-5A04-4942-A78C-9836CD333542}" type="presParOf" srcId="{8B82EA68-B59A-424E-9756-C221A13DB47F}" destId="{EB1C3899-7B42-47CD-912B-DD035472498D}" srcOrd="12" destOrd="0" presId="urn:microsoft.com/office/officeart/2005/8/layout/radial5"/>
    <dgm:cxn modelId="{F6645BD8-FFB6-4C94-BC1A-2D5232109765}" type="presParOf" srcId="{8B82EA68-B59A-424E-9756-C221A13DB47F}" destId="{2F5553CB-2478-4421-B002-5FA728364A78}" srcOrd="13" destOrd="0" presId="urn:microsoft.com/office/officeart/2005/8/layout/radial5"/>
    <dgm:cxn modelId="{B1AE42D1-452B-483B-A5C7-0334A4A47E60}" type="presParOf" srcId="{2F5553CB-2478-4421-B002-5FA728364A78}" destId="{881BA4B6-6173-4BE7-ACB0-127409627ABA}" srcOrd="0" destOrd="0" presId="urn:microsoft.com/office/officeart/2005/8/layout/radial5"/>
    <dgm:cxn modelId="{0E4F87E9-B85E-488A-A22E-98AD2231B87B}" type="presParOf" srcId="{8B82EA68-B59A-424E-9756-C221A13DB47F}" destId="{FED909B6-8F19-4D98-AAC2-EBEEF4830C2B}" srcOrd="14" destOrd="0" presId="urn:microsoft.com/office/officeart/2005/8/layout/radial5"/>
    <dgm:cxn modelId="{96B798BF-A438-4562-AB83-E895489D541C}" type="presParOf" srcId="{8B82EA68-B59A-424E-9756-C221A13DB47F}" destId="{A0B7EB92-DF16-476D-BB87-6C0D26E26F61}" srcOrd="15" destOrd="0" presId="urn:microsoft.com/office/officeart/2005/8/layout/radial5"/>
    <dgm:cxn modelId="{93DF65EF-7C32-495F-AD34-25179A06A3D6}" type="presParOf" srcId="{A0B7EB92-DF16-476D-BB87-6C0D26E26F61}" destId="{E3A5A4EE-729B-477E-AEA8-7FC61FA6B941}" srcOrd="0" destOrd="0" presId="urn:microsoft.com/office/officeart/2005/8/layout/radial5"/>
    <dgm:cxn modelId="{9B977C5D-F106-46D8-8741-F8E7DEB00F63}" type="presParOf" srcId="{8B82EA68-B59A-424E-9756-C221A13DB47F}" destId="{69EA0517-EDCB-4CEB-899F-D56DCF7B4404}" srcOrd="16" destOrd="0" presId="urn:microsoft.com/office/officeart/2005/8/layout/radial5"/>
    <dgm:cxn modelId="{AAE37E85-2EF9-43D3-87FB-37B4A2E8A56B}" type="presParOf" srcId="{8B82EA68-B59A-424E-9756-C221A13DB47F}" destId="{7A035AEB-3A20-4DC3-9A60-032AB2743B03}" srcOrd="17" destOrd="0" presId="urn:microsoft.com/office/officeart/2005/8/layout/radial5"/>
    <dgm:cxn modelId="{A6BBD7F9-CB27-4E6A-A8A3-340517486903}" type="presParOf" srcId="{7A035AEB-3A20-4DC3-9A60-032AB2743B03}" destId="{4273F29E-B93C-44D6-A671-FCDC77ED9BA3}" srcOrd="0" destOrd="0" presId="urn:microsoft.com/office/officeart/2005/8/layout/radial5"/>
    <dgm:cxn modelId="{E2DDA6D6-0889-40C4-BE9A-42693FAA431E}" type="presParOf" srcId="{8B82EA68-B59A-424E-9756-C221A13DB47F}" destId="{83F11675-07D9-406F-853D-13FD28BBB805}" srcOrd="18" destOrd="0" presId="urn:microsoft.com/office/officeart/2005/8/layout/radial5"/>
    <dgm:cxn modelId="{D5A4EA1B-E535-4042-9875-FB9AC6487D12}" type="presParOf" srcId="{8B82EA68-B59A-424E-9756-C221A13DB47F}" destId="{DF27FC25-052B-426A-9E06-117E992234F6}" srcOrd="19" destOrd="0" presId="urn:microsoft.com/office/officeart/2005/8/layout/radial5"/>
    <dgm:cxn modelId="{94FD877B-74F1-4606-A791-6D81C84933A7}" type="presParOf" srcId="{DF27FC25-052B-426A-9E06-117E992234F6}" destId="{53D78D63-5F88-4163-9535-46A64127BD3A}" srcOrd="0" destOrd="0" presId="urn:microsoft.com/office/officeart/2005/8/layout/radial5"/>
    <dgm:cxn modelId="{5009BEB7-E4FA-48FE-8BF2-1E76BAC84BD3}" type="presParOf" srcId="{8B82EA68-B59A-424E-9756-C221A13DB47F}" destId="{EDA34655-9131-4731-957F-5382F53A0660}" srcOrd="20" destOrd="0" presId="urn:microsoft.com/office/officeart/2005/8/layout/radial5"/>
    <dgm:cxn modelId="{E52E28B6-9ADF-4E7B-B06B-A4F5F1205352}" type="presParOf" srcId="{8B82EA68-B59A-424E-9756-C221A13DB47F}" destId="{553B84E4-4A31-43DB-B3BF-8E8EF2B79F2D}" srcOrd="21" destOrd="0" presId="urn:microsoft.com/office/officeart/2005/8/layout/radial5"/>
    <dgm:cxn modelId="{ED562E39-7FFC-4CE5-BDB0-8D3B461DCE9F}" type="presParOf" srcId="{553B84E4-4A31-43DB-B3BF-8E8EF2B79F2D}" destId="{C47D9E4B-AD47-4E79-B529-9B264E8F4F6B}" srcOrd="0" destOrd="0" presId="urn:microsoft.com/office/officeart/2005/8/layout/radial5"/>
    <dgm:cxn modelId="{CC3DB264-9517-4171-B37F-60D10192BCB0}" type="presParOf" srcId="{8B82EA68-B59A-424E-9756-C221A13DB47F}" destId="{E0AC84DD-2093-416F-85DE-E547FE520660}" srcOrd="2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705E91-8B3E-44D6-9D22-0892CAA0DA96}" type="doc">
      <dgm:prSet loTypeId="urn:microsoft.com/office/officeart/2005/8/layout/target3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A2A39D-7787-43AF-8FF9-550EA02506A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Списание по сроку  (полное исполнение обязательств) – 17 700,0 </a:t>
          </a:r>
          <a:r>
            <a:rPr lang="ru-RU" b="1" i="1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0BB46F88-AA5D-452E-B0F6-87AA6AB99256}" type="parTrans" cxnId="{A05F0378-6F41-4C05-ABC0-026C58CA6296}">
      <dgm:prSet/>
      <dgm:spPr/>
      <dgm:t>
        <a:bodyPr/>
        <a:lstStyle/>
        <a:p>
          <a:endParaRPr lang="ru-RU"/>
        </a:p>
      </dgm:t>
    </dgm:pt>
    <dgm:pt modelId="{1C7BB230-4770-41C9-8753-5F27FD419E0F}" type="sibTrans" cxnId="{A05F0378-6F41-4C05-ABC0-026C58CA6296}">
      <dgm:prSet/>
      <dgm:spPr/>
      <dgm:t>
        <a:bodyPr/>
        <a:lstStyle/>
        <a:p>
          <a:endParaRPr lang="ru-RU"/>
        </a:p>
      </dgm:t>
    </dgm:pt>
    <dgm:pt modelId="{39098301-0A4C-4FEB-BC18-0CCEE11CA28B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Мораторий на предоставление муниципальных гарантий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E6883EFE-6C8C-4898-B138-4C85BCC25C8A}" type="sibTrans" cxnId="{C7678315-66FA-4232-BFCA-1C887118BFF9}">
      <dgm:prSet/>
      <dgm:spPr/>
      <dgm:t>
        <a:bodyPr/>
        <a:lstStyle/>
        <a:p>
          <a:endParaRPr lang="ru-RU"/>
        </a:p>
      </dgm:t>
    </dgm:pt>
    <dgm:pt modelId="{8C46F2F9-FE95-46EA-86C5-FCF6277D7155}" type="parTrans" cxnId="{C7678315-66FA-4232-BFCA-1C887118BFF9}">
      <dgm:prSet/>
      <dgm:spPr/>
      <dgm:t>
        <a:bodyPr/>
        <a:lstStyle/>
        <a:p>
          <a:endParaRPr lang="ru-RU"/>
        </a:p>
      </dgm:t>
    </dgm:pt>
    <dgm:pt modelId="{B149B22F-4D2B-4DCC-AA9C-E69A2E2B55B3}" type="pres">
      <dgm:prSet presAssocID="{1A705E91-8B3E-44D6-9D22-0892CAA0DA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4793B-2DC3-473E-9293-E73B47DA94B6}" type="pres">
      <dgm:prSet presAssocID="{F5A2A39D-7787-43AF-8FF9-550EA02506AB}" presName="circle1" presStyleLbl="node1" presStyleIdx="0" presStyleCnt="2"/>
      <dgm:spPr/>
    </dgm:pt>
    <dgm:pt modelId="{90FECA45-B66B-4EBE-882F-A357390C1191}" type="pres">
      <dgm:prSet presAssocID="{F5A2A39D-7787-43AF-8FF9-550EA02506AB}" presName="space" presStyleCnt="0"/>
      <dgm:spPr/>
    </dgm:pt>
    <dgm:pt modelId="{6DE61F25-DA9F-49C6-BD9B-2C5097058A7D}" type="pres">
      <dgm:prSet presAssocID="{F5A2A39D-7787-43AF-8FF9-550EA02506AB}" presName="rect1" presStyleLbl="alignAcc1" presStyleIdx="0" presStyleCnt="2"/>
      <dgm:spPr/>
      <dgm:t>
        <a:bodyPr/>
        <a:lstStyle/>
        <a:p>
          <a:endParaRPr lang="ru-RU"/>
        </a:p>
      </dgm:t>
    </dgm:pt>
    <dgm:pt modelId="{FD924674-E15D-4083-A65A-2654A50B8459}" type="pres">
      <dgm:prSet presAssocID="{39098301-0A4C-4FEB-BC18-0CCEE11CA28B}" presName="vertSpace2" presStyleLbl="node1" presStyleIdx="0" presStyleCnt="2"/>
      <dgm:spPr/>
    </dgm:pt>
    <dgm:pt modelId="{63FF5693-617C-4AD5-A0D9-5EA0C30D25C4}" type="pres">
      <dgm:prSet presAssocID="{39098301-0A4C-4FEB-BC18-0CCEE11CA28B}" presName="circle2" presStyleLbl="node1" presStyleIdx="1" presStyleCnt="2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85EB4185-7587-4CA8-BA3E-9029FA9C7F58}" type="pres">
      <dgm:prSet presAssocID="{39098301-0A4C-4FEB-BC18-0CCEE11CA28B}" presName="rect2" presStyleLbl="alignAcc1" presStyleIdx="1" presStyleCnt="2"/>
      <dgm:spPr/>
      <dgm:t>
        <a:bodyPr/>
        <a:lstStyle/>
        <a:p>
          <a:endParaRPr lang="ru-RU"/>
        </a:p>
      </dgm:t>
    </dgm:pt>
    <dgm:pt modelId="{289F76BB-A3A9-4C52-888B-62C74722124E}" type="pres">
      <dgm:prSet presAssocID="{F5A2A39D-7787-43AF-8FF9-550EA02506A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5F0C5-69BB-4087-A8A9-1D8EAB66FDA4}" type="pres">
      <dgm:prSet presAssocID="{39098301-0A4C-4FEB-BC18-0CCEE11CA28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8B2F2-FAE1-4AB3-BDB7-604919CC3ACF}" type="presOf" srcId="{39098301-0A4C-4FEB-BC18-0CCEE11CA28B}" destId="{85EB4185-7587-4CA8-BA3E-9029FA9C7F58}" srcOrd="0" destOrd="0" presId="urn:microsoft.com/office/officeart/2005/8/layout/target3"/>
    <dgm:cxn modelId="{C7678315-66FA-4232-BFCA-1C887118BFF9}" srcId="{1A705E91-8B3E-44D6-9D22-0892CAA0DA96}" destId="{39098301-0A4C-4FEB-BC18-0CCEE11CA28B}" srcOrd="1" destOrd="0" parTransId="{8C46F2F9-FE95-46EA-86C5-FCF6277D7155}" sibTransId="{E6883EFE-6C8C-4898-B138-4C85BCC25C8A}"/>
    <dgm:cxn modelId="{C657CDCB-8332-4341-87B1-87A52168838F}" type="presOf" srcId="{F5A2A39D-7787-43AF-8FF9-550EA02506AB}" destId="{289F76BB-A3A9-4C52-888B-62C74722124E}" srcOrd="1" destOrd="0" presId="urn:microsoft.com/office/officeart/2005/8/layout/target3"/>
    <dgm:cxn modelId="{062AC644-2136-4404-AC6B-0CD705532DEE}" type="presOf" srcId="{39098301-0A4C-4FEB-BC18-0CCEE11CA28B}" destId="{4985F0C5-69BB-4087-A8A9-1D8EAB66FDA4}" srcOrd="1" destOrd="0" presId="urn:microsoft.com/office/officeart/2005/8/layout/target3"/>
    <dgm:cxn modelId="{66D81BC7-1ACA-45B6-B067-57883EE952ED}" type="presOf" srcId="{F5A2A39D-7787-43AF-8FF9-550EA02506AB}" destId="{6DE61F25-DA9F-49C6-BD9B-2C5097058A7D}" srcOrd="0" destOrd="0" presId="urn:microsoft.com/office/officeart/2005/8/layout/target3"/>
    <dgm:cxn modelId="{CAD416F7-AD6E-4296-8E05-AB8D929903B7}" type="presOf" srcId="{1A705E91-8B3E-44D6-9D22-0892CAA0DA96}" destId="{B149B22F-4D2B-4DCC-AA9C-E69A2E2B55B3}" srcOrd="0" destOrd="0" presId="urn:microsoft.com/office/officeart/2005/8/layout/target3"/>
    <dgm:cxn modelId="{A05F0378-6F41-4C05-ABC0-026C58CA6296}" srcId="{1A705E91-8B3E-44D6-9D22-0892CAA0DA96}" destId="{F5A2A39D-7787-43AF-8FF9-550EA02506AB}" srcOrd="0" destOrd="0" parTransId="{0BB46F88-AA5D-452E-B0F6-87AA6AB99256}" sibTransId="{1C7BB230-4770-41C9-8753-5F27FD419E0F}"/>
    <dgm:cxn modelId="{594B19F6-5B5A-43A6-B95F-7FB003B45F69}" type="presParOf" srcId="{B149B22F-4D2B-4DCC-AA9C-E69A2E2B55B3}" destId="{25C4793B-2DC3-473E-9293-E73B47DA94B6}" srcOrd="0" destOrd="0" presId="urn:microsoft.com/office/officeart/2005/8/layout/target3"/>
    <dgm:cxn modelId="{D01FBE29-A891-418B-8016-EE86A3C2B818}" type="presParOf" srcId="{B149B22F-4D2B-4DCC-AA9C-E69A2E2B55B3}" destId="{90FECA45-B66B-4EBE-882F-A357390C1191}" srcOrd="1" destOrd="0" presId="urn:microsoft.com/office/officeart/2005/8/layout/target3"/>
    <dgm:cxn modelId="{9F5987BC-0CCF-4F61-B4F8-36921F325379}" type="presParOf" srcId="{B149B22F-4D2B-4DCC-AA9C-E69A2E2B55B3}" destId="{6DE61F25-DA9F-49C6-BD9B-2C5097058A7D}" srcOrd="2" destOrd="0" presId="urn:microsoft.com/office/officeart/2005/8/layout/target3"/>
    <dgm:cxn modelId="{48AF3507-8CEC-4DFA-BE86-7A6A63A7CD7B}" type="presParOf" srcId="{B149B22F-4D2B-4DCC-AA9C-E69A2E2B55B3}" destId="{FD924674-E15D-4083-A65A-2654A50B8459}" srcOrd="3" destOrd="0" presId="urn:microsoft.com/office/officeart/2005/8/layout/target3"/>
    <dgm:cxn modelId="{CD4523ED-59EC-4F8A-91E2-3AC0FF0E6E65}" type="presParOf" srcId="{B149B22F-4D2B-4DCC-AA9C-E69A2E2B55B3}" destId="{63FF5693-617C-4AD5-A0D9-5EA0C30D25C4}" srcOrd="4" destOrd="0" presId="urn:microsoft.com/office/officeart/2005/8/layout/target3"/>
    <dgm:cxn modelId="{B0390AA3-4A61-468A-B949-DE7A68429F6B}" type="presParOf" srcId="{B149B22F-4D2B-4DCC-AA9C-E69A2E2B55B3}" destId="{85EB4185-7587-4CA8-BA3E-9029FA9C7F58}" srcOrd="5" destOrd="0" presId="urn:microsoft.com/office/officeart/2005/8/layout/target3"/>
    <dgm:cxn modelId="{AC9E996B-3E22-41C2-A426-3AF1EA3A4F55}" type="presParOf" srcId="{B149B22F-4D2B-4DCC-AA9C-E69A2E2B55B3}" destId="{289F76BB-A3A9-4C52-888B-62C74722124E}" srcOrd="6" destOrd="0" presId="urn:microsoft.com/office/officeart/2005/8/layout/target3"/>
    <dgm:cxn modelId="{01D50113-3D54-42B1-A6EA-29C56E3473DE}" type="presParOf" srcId="{B149B22F-4D2B-4DCC-AA9C-E69A2E2B55B3}" destId="{4985F0C5-69BB-4087-A8A9-1D8EAB66FDA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48438" y="1639127"/>
          <a:ext cx="2361251" cy="2247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694235" y="1968264"/>
        <a:ext cx="1669657" cy="1589213"/>
      </dsp:txXfrm>
    </dsp:sp>
    <dsp:sp modelId="{4731EA70-1FA8-49F5-A6BF-4AE9CB97C303}">
      <dsp:nvSpPr>
        <dsp:cNvPr id="0" name=""/>
        <dsp:cNvSpPr/>
      </dsp:nvSpPr>
      <dsp:spPr>
        <a:xfrm rot="16260366">
          <a:off x="4374051" y="1076783"/>
          <a:ext cx="361093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427264" y="1223785"/>
        <a:ext cx="252765" cy="278540"/>
      </dsp:txXfrm>
    </dsp:sp>
    <dsp:sp modelId="{E2EC1D87-F728-458A-8AB1-7A3D78F9D25E}">
      <dsp:nvSpPr>
        <dsp:cNvPr id="0" name=""/>
        <dsp:cNvSpPr/>
      </dsp:nvSpPr>
      <dsp:spPr>
        <a:xfrm>
          <a:off x="4091263" y="2380"/>
          <a:ext cx="955773" cy="955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231233" y="142350"/>
        <a:ext cx="675833" cy="675833"/>
      </dsp:txXfrm>
    </dsp:sp>
    <dsp:sp modelId="{A0E222DD-64BD-4A89-BBB9-2B80D8318D4A}">
      <dsp:nvSpPr>
        <dsp:cNvPr id="0" name=""/>
        <dsp:cNvSpPr/>
      </dsp:nvSpPr>
      <dsp:spPr>
        <a:xfrm rot="17929821">
          <a:off x="5055395" y="1240744"/>
          <a:ext cx="367495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83937" y="1381881"/>
        <a:ext cx="257247" cy="278540"/>
      </dsp:txXfrm>
    </dsp:sp>
    <dsp:sp modelId="{73BC26A8-8D0F-45E6-9E3B-37EADD227262}">
      <dsp:nvSpPr>
        <dsp:cNvPr id="0" name=""/>
        <dsp:cNvSpPr/>
      </dsp:nvSpPr>
      <dsp:spPr>
        <a:xfrm>
          <a:off x="5163899" y="263487"/>
          <a:ext cx="955773" cy="9557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303869" y="403457"/>
        <a:ext cx="675833" cy="675833"/>
      </dsp:txXfrm>
    </dsp:sp>
    <dsp:sp modelId="{06F93DE9-E67A-4CE1-BC6B-5C458B1137B0}">
      <dsp:nvSpPr>
        <dsp:cNvPr id="0" name=""/>
        <dsp:cNvSpPr/>
      </dsp:nvSpPr>
      <dsp:spPr>
        <a:xfrm rot="19673373">
          <a:off x="5590249" y="1778675"/>
          <a:ext cx="274491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96548" y="1893407"/>
        <a:ext cx="192144" cy="278540"/>
      </dsp:txXfrm>
    </dsp:sp>
    <dsp:sp modelId="{D8B200F5-4D07-49B2-A587-C2FE6CEC49F8}">
      <dsp:nvSpPr>
        <dsp:cNvPr id="0" name=""/>
        <dsp:cNvSpPr/>
      </dsp:nvSpPr>
      <dsp:spPr>
        <a:xfrm>
          <a:off x="5880311" y="1137105"/>
          <a:ext cx="955773" cy="9557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20281" y="1277075"/>
        <a:ext cx="675833" cy="675833"/>
      </dsp:txXfrm>
    </dsp:sp>
    <dsp:sp modelId="{E7EAB10C-E176-4610-B2C6-BE8F83AD0F9B}">
      <dsp:nvSpPr>
        <dsp:cNvPr id="0" name=""/>
        <dsp:cNvSpPr/>
      </dsp:nvSpPr>
      <dsp:spPr>
        <a:xfrm rot="21520372">
          <a:off x="5792368" y="2499169"/>
          <a:ext cx="200139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792376" y="2592710"/>
        <a:ext cx="140097" cy="278540"/>
      </dsp:txXfrm>
    </dsp:sp>
    <dsp:sp modelId="{FFE63D16-C443-42C8-BB30-4CA61876A647}">
      <dsp:nvSpPr>
        <dsp:cNvPr id="0" name=""/>
        <dsp:cNvSpPr/>
      </dsp:nvSpPr>
      <dsp:spPr>
        <a:xfrm>
          <a:off x="6086732" y="2237826"/>
          <a:ext cx="955773" cy="9557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702" y="2377796"/>
        <a:ext cx="675833" cy="675833"/>
      </dsp:txXfrm>
    </dsp:sp>
    <dsp:sp modelId="{C481485E-E38C-4518-A609-8D1D62CF917B}">
      <dsp:nvSpPr>
        <dsp:cNvPr id="0" name=""/>
        <dsp:cNvSpPr/>
      </dsp:nvSpPr>
      <dsp:spPr>
        <a:xfrm rot="1873646">
          <a:off x="5594064" y="3250716"/>
          <a:ext cx="245027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99389" y="3324507"/>
        <a:ext cx="171519" cy="278540"/>
      </dsp:txXfrm>
    </dsp:sp>
    <dsp:sp modelId="{0A6C1809-69AA-4BA6-8257-5A11C3557B45}">
      <dsp:nvSpPr>
        <dsp:cNvPr id="0" name=""/>
        <dsp:cNvSpPr/>
      </dsp:nvSpPr>
      <dsp:spPr>
        <a:xfrm>
          <a:off x="5850937" y="3376135"/>
          <a:ext cx="955773" cy="9557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90907" y="3516105"/>
        <a:ext cx="675833" cy="675833"/>
      </dsp:txXfrm>
    </dsp:sp>
    <dsp:sp modelId="{FA950D33-9BD9-4D37-A533-789F5554AFB5}">
      <dsp:nvSpPr>
        <dsp:cNvPr id="0" name=""/>
        <dsp:cNvSpPr/>
      </dsp:nvSpPr>
      <dsp:spPr>
        <a:xfrm rot="3739077">
          <a:off x="5033704" y="3782777"/>
          <a:ext cx="304372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58150" y="3835193"/>
        <a:ext cx="213060" cy="278540"/>
      </dsp:txXfrm>
    </dsp:sp>
    <dsp:sp modelId="{EB1C3899-7B42-47CD-912B-DD035472498D}">
      <dsp:nvSpPr>
        <dsp:cNvPr id="0" name=""/>
        <dsp:cNvSpPr/>
      </dsp:nvSpPr>
      <dsp:spPr>
        <a:xfrm>
          <a:off x="5067411" y="4222099"/>
          <a:ext cx="955773" cy="955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07381" y="4362069"/>
        <a:ext cx="675833" cy="675833"/>
      </dsp:txXfrm>
    </dsp:sp>
    <dsp:sp modelId="{2F5553CB-2478-4421-B002-5FA728364A78}">
      <dsp:nvSpPr>
        <dsp:cNvPr id="0" name=""/>
        <dsp:cNvSpPr/>
      </dsp:nvSpPr>
      <dsp:spPr>
        <a:xfrm rot="7978883">
          <a:off x="3467477" y="3516713"/>
          <a:ext cx="285529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39506" y="3578226"/>
        <a:ext cx="199870" cy="278540"/>
      </dsp:txXfrm>
    </dsp:sp>
    <dsp:sp modelId="{FED909B6-8F19-4D98-AAC2-EBEEF4830C2B}">
      <dsp:nvSpPr>
        <dsp:cNvPr id="0" name=""/>
        <dsp:cNvSpPr/>
      </dsp:nvSpPr>
      <dsp:spPr>
        <a:xfrm>
          <a:off x="2662791" y="3774816"/>
          <a:ext cx="955773" cy="9557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02761" y="3914786"/>
        <a:ext cx="675833" cy="675833"/>
      </dsp:txXfrm>
    </dsp:sp>
    <dsp:sp modelId="{A0B7EB92-DF16-476D-BB87-6C0D26E26F61}">
      <dsp:nvSpPr>
        <dsp:cNvPr id="0" name=""/>
        <dsp:cNvSpPr/>
      </dsp:nvSpPr>
      <dsp:spPr>
        <a:xfrm rot="9855457">
          <a:off x="3085173" y="2901441"/>
          <a:ext cx="257726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61041" y="2983798"/>
        <a:ext cx="180408" cy="278540"/>
      </dsp:txXfrm>
    </dsp:sp>
    <dsp:sp modelId="{69EA0517-EDCB-4CEB-899F-D56DCF7B4404}">
      <dsp:nvSpPr>
        <dsp:cNvPr id="0" name=""/>
        <dsp:cNvSpPr/>
      </dsp:nvSpPr>
      <dsp:spPr>
        <a:xfrm>
          <a:off x="2081866" y="2840104"/>
          <a:ext cx="955773" cy="955773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21836" y="2980074"/>
        <a:ext cx="675833" cy="675833"/>
      </dsp:txXfrm>
    </dsp:sp>
    <dsp:sp modelId="{7A035AEB-3A20-4DC3-9A60-032AB2743B03}">
      <dsp:nvSpPr>
        <dsp:cNvPr id="0" name=""/>
        <dsp:cNvSpPr/>
      </dsp:nvSpPr>
      <dsp:spPr>
        <a:xfrm rot="11513724">
          <a:off x="3007343" y="2245068"/>
          <a:ext cx="331007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05579" y="2348148"/>
        <a:ext cx="231705" cy="278540"/>
      </dsp:txXfrm>
    </dsp:sp>
    <dsp:sp modelId="{83F11675-07D9-406F-853D-13FD28BBB805}">
      <dsp:nvSpPr>
        <dsp:cNvPr id="0" name=""/>
        <dsp:cNvSpPr/>
      </dsp:nvSpPr>
      <dsp:spPr>
        <a:xfrm>
          <a:off x="2011265" y="1855278"/>
          <a:ext cx="955773" cy="9557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151235" y="1995248"/>
        <a:ext cx="675833" cy="675833"/>
      </dsp:txXfrm>
    </dsp:sp>
    <dsp:sp modelId="{DF27FC25-052B-426A-9E06-117E992234F6}">
      <dsp:nvSpPr>
        <dsp:cNvPr id="0" name=""/>
        <dsp:cNvSpPr/>
      </dsp:nvSpPr>
      <dsp:spPr>
        <a:xfrm rot="13077998">
          <a:off x="3168811" y="1635324"/>
          <a:ext cx="425554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82968" y="1767440"/>
        <a:ext cx="297888" cy="278540"/>
      </dsp:txXfrm>
    </dsp:sp>
    <dsp:sp modelId="{EDA34655-9131-4731-957F-5382F53A0660}">
      <dsp:nvSpPr>
        <dsp:cNvPr id="0" name=""/>
        <dsp:cNvSpPr/>
      </dsp:nvSpPr>
      <dsp:spPr>
        <a:xfrm>
          <a:off x="2277981" y="901274"/>
          <a:ext cx="955773" cy="9557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17951" y="1041244"/>
        <a:ext cx="675833" cy="675833"/>
      </dsp:txXfrm>
    </dsp:sp>
    <dsp:sp modelId="{553B84E4-4A31-43DB-B3BF-8E8EF2B79F2D}">
      <dsp:nvSpPr>
        <dsp:cNvPr id="0" name=""/>
        <dsp:cNvSpPr/>
      </dsp:nvSpPr>
      <dsp:spPr>
        <a:xfrm rot="14749051">
          <a:off x="3718453" y="1166714"/>
          <a:ext cx="396176" cy="464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02223" y="1313772"/>
        <a:ext cx="277323" cy="278540"/>
      </dsp:txXfrm>
    </dsp:sp>
    <dsp:sp modelId="{E0AC84DD-2093-416F-85DE-E547FE520660}">
      <dsp:nvSpPr>
        <dsp:cNvPr id="0" name=""/>
        <dsp:cNvSpPr/>
      </dsp:nvSpPr>
      <dsp:spPr>
        <a:xfrm>
          <a:off x="3085193" y="133813"/>
          <a:ext cx="955773" cy="955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225163" y="273783"/>
        <a:ext cx="675833" cy="675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793B-2DC3-473E-9293-E73B47DA94B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61F25-DA9F-49C6-BD9B-2C5097058A7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Списание по сроку  (полное исполнение обязательств) – 17 700,0 </a:t>
          </a:r>
          <a:r>
            <a:rPr lang="ru-RU" sz="3500" b="1" i="1" kern="1200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sz="35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0"/>
        <a:ext cx="5966618" cy="2149832"/>
      </dsp:txXfrm>
    </dsp:sp>
    <dsp:sp modelId="{63FF5693-617C-4AD5-A0D9-5EA0C30D25C4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B4185-7587-4CA8-BA3E-9029FA9C7F5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Мораторий на предоставление муниципальных гарантий</a:t>
          </a:r>
          <a:endParaRPr lang="ru-RU" sz="35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2149832"/>
        <a:ext cx="5966618" cy="214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0.09068</cdr:x>
      <cdr:y>0.13548</cdr:y>
    </cdr:from>
    <cdr:to>
      <cdr:x>0.48061</cdr:x>
      <cdr:y>0.94323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2292" y="826550"/>
          <a:ext cx="3628947" cy="4927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0.04661</cdr:x>
      <cdr:y>0.08903</cdr:y>
    </cdr:from>
    <cdr:to>
      <cdr:x>0.48051</cdr:x>
      <cdr:y>0.95613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955" y="543161"/>
          <a:ext cx="4030413" cy="528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0.05678</cdr:x>
      <cdr:y>0.06581</cdr:y>
    </cdr:from>
    <cdr:to>
      <cdr:x>0.52373</cdr:x>
      <cdr:y>0.88903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417" y="401467"/>
          <a:ext cx="4337418" cy="502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0.60254</cdr:x>
      <cdr:y>0.58839</cdr:y>
    </cdr:from>
    <cdr:to>
      <cdr:x>0.72203</cdr:x>
      <cdr:y>0.63742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96898" y="3589604"/>
          <a:ext cx="1109961" cy="29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тыс. </a:t>
          </a:r>
          <a:r>
            <a:rPr lang="ru-RU" sz="1100" b="1" dirty="0"/>
            <a:t>рублей</a:t>
          </a:r>
        </a:p>
      </cdr:txBody>
    </cdr:sp>
  </cdr:relSizeAnchor>
  <cdr:relSizeAnchor xmlns:cdr="http://schemas.openxmlformats.org/drawingml/2006/chartDrawing">
    <cdr:from>
      <cdr:x>0.5351</cdr:x>
      <cdr:y>0.38682</cdr:y>
    </cdr:from>
    <cdr:to>
      <cdr:x>0.54417</cdr:x>
      <cdr:y>0.39818</cdr:y>
    </cdr:to>
    <cdr:cxnSp macro="">
      <cdr:nvCxnSpPr>
        <cdr:cNvPr id="12" name="Соединительная линия уступом 11"/>
        <cdr:cNvCxnSpPr/>
      </cdr:nvCxnSpPr>
      <cdr:spPr>
        <a:xfrm xmlns:a="http://schemas.openxmlformats.org/drawingml/2006/main" flipV="1">
          <a:off x="4983513" y="2350723"/>
          <a:ext cx="86738" cy="70573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0.01163</cdr:x>
      <cdr:y>0.31613</cdr:y>
    </cdr:from>
    <cdr:to>
      <cdr:x>0.0638</cdr:x>
      <cdr:y>0.9729</cdr:y>
    </cdr:to>
    <cdr:sp macro="" textlink="">
      <cdr:nvSpPr>
        <cdr:cNvPr id="14" name="Стрелка вправо с вырезом 13"/>
        <cdr:cNvSpPr/>
      </cdr:nvSpPr>
      <cdr:spPr>
        <a:xfrm xmlns:a="http://schemas.openxmlformats.org/drawingml/2006/main" rot="16200000">
          <a:off x="-1653098" y="3689699"/>
          <a:ext cx="4006798" cy="484632"/>
        </a:xfrm>
        <a:prstGeom xmlns:a="http://schemas.openxmlformats.org/drawingml/2006/main" prst="notchedRightArrow">
          <a:avLst>
            <a:gd name="adj1" fmla="val 50000"/>
            <a:gd name="adj2" fmla="val 59746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тыс. </a:t>
          </a:r>
          <a:r>
            <a:rPr lang="ru-RU" b="1" dirty="0"/>
            <a:t>рублей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0.07458</cdr:x>
      <cdr:y>0.19871</cdr:y>
    </cdr:from>
    <cdr:to>
      <cdr:x>0.48045</cdr:x>
      <cdr:y>0.97249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687361" y="1362752"/>
          <a:ext cx="3740623" cy="5306607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Крупнейшие налогоплательщики </a:t>
          </a:r>
          <a:b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формирующие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r>
            <a:rPr lang="ru-RU" sz="14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4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консолидированного </a:t>
          </a:r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</a:p>
        <a:p xmlns:a="http://schemas.openxmlformats.org/drawingml/2006/main">
          <a:pPr algn="ctr"/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 Управление образования    администрации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МР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ГУЗ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Дергачевская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районная больница"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ООО "МТС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Ершовская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МО МВД России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 ООО "Русь"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 </a:t>
          </a:r>
          <a:r>
            <a:rPr lang="ru-RU" sz="1300" b="1" i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 "Дергачи-птица"</a:t>
          </a:r>
        </a:p>
        <a:p xmlns:a="http://schemas.openxmlformats.org/drawingml/2006/main">
          <a:pPr algn="l"/>
          <a:r>
            <a:rPr lang="ru-RU" sz="1300" b="1" i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ООО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элеватор"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 ГАУ СО ЦСЗН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 ГБУ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детский дом-интернат для умственно-отсталых детей"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 ООО "Деметра"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 Управление культуры и кино администрации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МР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 ООО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Облводоресурс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 ГБ ПОУ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агрономический лицей"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  ООО "Газпром"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  ОГБУ"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РайСББЖ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0.04292</cdr:x>
      <cdr:y>0.02751</cdr:y>
    </cdr:from>
    <cdr:to>
      <cdr:x>0.1065</cdr:x>
      <cdr:y>0.1366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5536" y="188640"/>
          <a:ext cx="586047" cy="7481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0.94141</cdr:x>
      <cdr:y>0.93426</cdr:y>
    </cdr:from>
    <cdr:to>
      <cdr:x>0.98048</cdr:x>
      <cdr:y>0.9875</cdr:y>
    </cdr:to>
    <cdr:sp macro="" textlink="">
      <cdr:nvSpPr>
        <cdr:cNvPr id="11" name="Номер слайда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676456" y="6407150"/>
          <a:ext cx="36004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C3D7CA31-2F26-4B21-BC92-35E48816A07E}" type="slidenum">
            <a:rPr lang="ru-RU" smtClean="0"/>
            <a:pPr>
              <a:defRPr/>
            </a:pPr>
            <a:t>22</a:t>
          </a:fld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0.03464</cdr:y>
    </cdr:from>
    <cdr:to>
      <cdr:x>0.03482</cdr:x>
      <cdr:y>0.19697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16023"/>
          <a:ext cx="318394" cy="1012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endParaRPr lang="ru-RU" sz="1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</cdr:x>
      <cdr:y>0.84865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91257" y="5769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0.90162</cdr:x>
      <cdr:y>0.94604</cdr:y>
    </cdr:from>
    <cdr:to>
      <cdr:x>0.96213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44408" y="5832648"/>
          <a:ext cx="553343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0.95601</cdr:x>
      <cdr:y>0.95757</cdr:y>
    </cdr:from>
    <cdr:to>
      <cdr:x>0.99539</cdr:x>
      <cdr:y>1</cdr:y>
    </cdr:to>
    <cdr:sp macro="" textlink="">
      <cdr:nvSpPr>
        <cdr:cNvPr id="5" name="TextBox 16"/>
        <cdr:cNvSpPr txBox="1"/>
      </cdr:nvSpPr>
      <cdr:spPr>
        <a:xfrm xmlns:a="http://schemas.openxmlformats.org/drawingml/2006/main">
          <a:off x="8741788" y="5903694"/>
          <a:ext cx="3600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26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0.95583</cdr:x>
      <cdr:y>0.93458</cdr:y>
    </cdr:from>
    <cdr:to>
      <cdr:x>1</cdr:x>
      <cdr:y>1</cdr:y>
    </cdr:to>
    <cdr:sp macro="" textlink="">
      <cdr:nvSpPr>
        <cdr:cNvPr id="2" name="Номер слайда 1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726488" y="6432550"/>
          <a:ext cx="371475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5E26C584-1218-41BD-961B-A4144921C44F}" type="slidenum">
            <a:rPr lang="ru-RU"/>
            <a:pPr>
              <a:defRPr/>
            </a:pPr>
            <a:t>34</a:t>
          </a:fld>
          <a:endParaRPr lang="ru-RU" b="1" dirty="0">
            <a:solidFill>
              <a:schemeClr val="tx1">
                <a:tint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0.95737</cdr:x>
      <cdr:y>0.93239</cdr:y>
    </cdr:from>
    <cdr:to>
      <cdr:x>1</cdr:x>
      <cdr:y>1</cdr:y>
    </cdr:to>
    <cdr:sp macro="" textlink="">
      <cdr:nvSpPr>
        <cdr:cNvPr id="2" name="Номер слайда 1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726488" y="6432550"/>
          <a:ext cx="371475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5E26C584-1218-41BD-961B-A4144921C44F}" type="slidenum">
            <a:rPr lang="ru-RU"/>
            <a:pPr>
              <a:defRPr/>
            </a:pPr>
            <a:t>36</a:t>
          </a:fld>
          <a:endParaRPr lang="ru-RU" b="1" dirty="0">
            <a:solidFill>
              <a:schemeClr val="tx1">
                <a:tint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0.05383</cdr:y>
    </cdr:from>
    <cdr:to>
      <cdr:x>0.03304</cdr:x>
      <cdr:y>0.17565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1059" y="334396"/>
          <a:ext cx="302118" cy="75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0.90874</cdr:x>
      <cdr:y>0.92567</cdr:y>
    </cdr:from>
    <cdr:to>
      <cdr:x>1</cdr:x>
      <cdr:y>0.98006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04448" y="5749956"/>
          <a:ext cx="864096" cy="337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0.21014</cdr:x>
      <cdr:y>0.23262</cdr:y>
    </cdr:from>
    <cdr:to>
      <cdr:x>0.27711</cdr:x>
      <cdr:y>0.37282</cdr:y>
    </cdr:to>
    <cdr:sp macro="" textlink="">
      <cdr:nvSpPr>
        <cdr:cNvPr id="4" name="Выноска 1 3"/>
        <cdr:cNvSpPr/>
      </cdr:nvSpPr>
      <cdr:spPr>
        <a:xfrm xmlns:a="http://schemas.openxmlformats.org/drawingml/2006/main">
          <a:off x="1800201" y="1414516"/>
          <a:ext cx="573715" cy="852537"/>
        </a:xfrm>
        <a:prstGeom xmlns:a="http://schemas.openxmlformats.org/drawingml/2006/main" prst="borderCallout1">
          <a:avLst>
            <a:gd name="adj1" fmla="val 88552"/>
            <a:gd name="adj2" fmla="val -744"/>
            <a:gd name="adj3" fmla="val 499678"/>
            <a:gd name="adj4" fmla="val 1476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год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4 654,8</a:t>
          </a:r>
          <a:endParaRPr lang="ru-RU" sz="10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0.13667</cdr:x>
      <cdr:y>0.66262</cdr:y>
    </cdr:from>
    <cdr:to>
      <cdr:x>0.78226</cdr:x>
      <cdr:y>0.73077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220324" y="3721687"/>
          <a:ext cx="5764451" cy="382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      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0.05383</cdr:y>
    </cdr:from>
    <cdr:to>
      <cdr:x>0.03304</cdr:x>
      <cdr:y>0.17565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1059" y="334396"/>
          <a:ext cx="302118" cy="75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0.90874</cdr:x>
      <cdr:y>0.92567</cdr:y>
    </cdr:from>
    <cdr:to>
      <cdr:x>1</cdr:x>
      <cdr:y>0.98006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04448" y="5749956"/>
          <a:ext cx="864096" cy="337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49175A-4FBC-4AAA-83EB-CA8D01BFAA43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295D7D-32E6-43F6-9663-5ED9C14A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3D2EEB-B099-4048-A8E0-8421EC25B67A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41B666-5294-4502-B561-E2D2FDEE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1813E-5117-441A-91D3-3A45187AF6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E195-E7D5-43A5-90B2-2DAD04FA1D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2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D188-6BFD-4E9A-9BE6-8CD70818E55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89243"/>
            <a:ext cx="5438775" cy="4444518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3251" name="Номер слайда 3"/>
          <p:cNvSpPr txBox="1">
            <a:spLocks noGrp="1"/>
          </p:cNvSpPr>
          <p:nvPr/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DCB605DE-8302-4CB6-B156-2B79AF2A486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48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8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9C28A4-EE0D-450C-87DC-BB47ACA5E0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F048-3797-4F1B-B614-47413E9DD0A7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FBD9-66BB-4C5A-A58A-A0B030EEB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4B2E-64DC-4A65-9935-35C8689C5F12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030C-71BE-4228-9FBE-A87FF75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1EAA-59E3-4521-94D9-A417B2A6816F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FCB6-6F61-4D62-96CC-71EEF92D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A545-41FA-4614-83A6-F60190A55794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6AE7-D1A3-44EB-B42F-73A7584B9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02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3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AFAA-4A96-455C-AE58-BDE98CBE33CE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9C48-A4AB-42E4-A73E-CF7DE39A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1A13-3691-458C-AD9A-60DA9B79B78E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FA57-E7B0-455E-B68E-FC6C73E3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77AF-7CBC-4D2F-8A8D-2A2D8197A9E0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B78F-0AEE-4781-B06E-C1657874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836-07E9-42BD-929A-FE8704612E00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51E3-039D-4733-9C32-27A5FE8A7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204B-9758-4C51-A526-73775D992C3F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674B-F90D-495E-9611-CC83D78A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087B-6383-4442-835E-1827BF28E010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8D5-236C-46EC-9892-8096EE95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41DF-A1CC-4B2A-AD64-2B0A55530737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896-4D9D-4263-A702-01DE985C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A0FCD-B386-4910-87C8-61285B82D28D}" type="datetime1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1CB9F-05F0-41F6-8F80-730773939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2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lifanovsky.com/wp-content/uploads/2009/06/bolshoi_draw.jpg" TargetMode="External"/><Relationship Id="rId18" Type="http://schemas.openxmlformats.org/officeDocument/2006/relationships/image" Target="../media/image26.jpeg"/><Relationship Id="rId26" Type="http://schemas.openxmlformats.org/officeDocument/2006/relationships/hyperlink" Target="http://www.stiebelrus.com/modules/gallery/uploads/obl1/2.jpg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28.jpeg"/><Relationship Id="rId7" Type="http://schemas.openxmlformats.org/officeDocument/2006/relationships/hyperlink" Target="http://img0.liveinternet.ru/images/attach/c/1/57/102/57102505_dandelions.jpg" TargetMode="External"/><Relationship Id="rId12" Type="http://schemas.openxmlformats.org/officeDocument/2006/relationships/image" Target="../media/image23.jpeg"/><Relationship Id="rId17" Type="http://schemas.openxmlformats.org/officeDocument/2006/relationships/hyperlink" Target="http://v2.nabchelny.ru/upload/resize_cache/iblock/3d1/600_420_0/DSC_6445.JPG" TargetMode="External"/><Relationship Id="rId25" Type="http://schemas.openxmlformats.org/officeDocument/2006/relationships/image" Target="../media/image30.jpeg"/><Relationship Id="rId2" Type="http://schemas.openxmlformats.org/officeDocument/2006/relationships/hyperlink" Target="http://forum.relicvia.ru/uploads/monthly_03_2011/post-8687-1301063923.jpg" TargetMode="External"/><Relationship Id="rId16" Type="http://schemas.openxmlformats.org/officeDocument/2006/relationships/image" Target="../media/image25.jpeg"/><Relationship Id="rId20" Type="http://schemas.openxmlformats.org/officeDocument/2006/relationships/hyperlink" Target="http://debri-dv.ru/filedata/debri-dv/images_small/710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hyperlink" Target="http://www.malatyahaber.com/sites/malatyahaber.com/files/haberler/2013/06/10/universteegt.jpg" TargetMode="External"/><Relationship Id="rId24" Type="http://schemas.openxmlformats.org/officeDocument/2006/relationships/hyperlink" Target="http://dragon-cha.ru/d/375300/d/meshochek_drakon_1.jpg" TargetMode="External"/><Relationship Id="rId5" Type="http://schemas.openxmlformats.org/officeDocument/2006/relationships/image" Target="../media/image19.jpeg"/><Relationship Id="rId15" Type="http://schemas.openxmlformats.org/officeDocument/2006/relationships/hyperlink" Target="http://vgae.ru/uploads/posts/2011-03/1300084874_image021.jpg" TargetMode="External"/><Relationship Id="rId23" Type="http://schemas.openxmlformats.org/officeDocument/2006/relationships/image" Target="../media/image29.jpeg"/><Relationship Id="rId28" Type="http://schemas.openxmlformats.org/officeDocument/2006/relationships/image" Target="../media/image1.jpeg"/><Relationship Id="rId10" Type="http://schemas.openxmlformats.org/officeDocument/2006/relationships/image" Target="../media/image22.jpeg"/><Relationship Id="rId19" Type="http://schemas.openxmlformats.org/officeDocument/2006/relationships/image" Target="../media/image27.jpeg"/><Relationship Id="rId4" Type="http://schemas.openxmlformats.org/officeDocument/2006/relationships/hyperlink" Target="http://ulpressa.ru/wp-content/uploads/old/600PC24.jpg" TargetMode="External"/><Relationship Id="rId9" Type="http://schemas.openxmlformats.org/officeDocument/2006/relationships/hyperlink" Target="http://www.stroi-s.ru/i/dom1.jpg" TargetMode="External"/><Relationship Id="rId14" Type="http://schemas.openxmlformats.org/officeDocument/2006/relationships/image" Target="../media/image24.jpeg"/><Relationship Id="rId22" Type="http://schemas.openxmlformats.org/officeDocument/2006/relationships/hyperlink" Target="http://img1.liveinternet.ru/images/attach/c/2/74/637/74637695_money_1400x1050.jpg" TargetMode="External"/><Relationship Id="rId27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6.xls"/><Relationship Id="rId3" Type="http://schemas.openxmlformats.org/officeDocument/2006/relationships/oleObject" Target="../embeddings/_____Microsoft_Excel_97-20034.xls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oleObject" Target="../embeddings/_____Microsoft_Excel_97-20035.xls"/><Relationship Id="rId4" Type="http://schemas.openxmlformats.org/officeDocument/2006/relationships/image" Target="../media/image33.emf"/><Relationship Id="rId9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diagramLayout" Target="../diagrams/layout2.xml"/><Relationship Id="rId21" Type="http://schemas.openxmlformats.org/officeDocument/2006/relationships/image" Target="../media/image51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diagramData" Target="../diagrams/data2.xml"/><Relationship Id="rId16" Type="http://schemas.openxmlformats.org/officeDocument/2006/relationships/image" Target="../media/image47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2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2.jpeg"/><Relationship Id="rId4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fo06derg@saratov.gov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500">
              <a:schemeClr val="tx2">
                <a:lumMod val="40000"/>
                <a:lumOff val="60000"/>
              </a:schemeClr>
            </a:gs>
            <a:gs pos="18000">
              <a:srgbClr val="00B0F0"/>
            </a:gs>
            <a:gs pos="87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83606-17A0-4843-B4AF-0D2C8E6CC1A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6768752" cy="45243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 бюджета Дергачевского муниципального района Саратовской области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</a:t>
            </a:r>
            <a:r>
              <a:rPr lang="ru-RU" sz="36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9123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9036496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</a:rPr>
              <a:t>Местный бюджет  Дергачевского муниципального района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Что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регулирует Бюджетный кодекс Российской Федерации?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75" y="1268760"/>
            <a:ext cx="8569325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75" y="1638649"/>
            <a:ext cx="19431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5163" y="1638650"/>
            <a:ext cx="2184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процесс в 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563" y="1638650"/>
            <a:ext cx="21336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562" y="1638651"/>
            <a:ext cx="23066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нарушения и бюджетные меры принуждения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2592758"/>
            <a:ext cx="194627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бюджетного законодательства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975" y="2592756"/>
            <a:ext cx="21939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и бюджетной классификации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4051" y="2592758"/>
            <a:ext cx="21955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9088" y="2592758"/>
            <a:ext cx="22971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нарушения и их виды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8" y="3546865"/>
            <a:ext cx="19462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Общие понятия и термины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563" y="3546866"/>
            <a:ext cx="21923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4050" y="3546865"/>
            <a:ext cx="22050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Полномочия участников бюджетного процесса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9562" y="3546865"/>
            <a:ext cx="230505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меры принуждения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875" y="4070086"/>
            <a:ext cx="19431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Разграничение бюджетных полномочий Российской Федерации, субъектов Российской Федерации и муниципальных образований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9975" y="4070085"/>
            <a:ext cx="212407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положения о доходах и расходах бюджетов, государственном (муниципальном) долге, межбюджетных трансфертов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162" y="4070086"/>
            <a:ext cx="219392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Основы государственного финансового контроля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9562" y="4070086"/>
            <a:ext cx="230505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604250" y="6381750"/>
            <a:ext cx="369888" cy="365125"/>
          </a:xfrm>
        </p:spPr>
        <p:txBody>
          <a:bodyPr/>
          <a:lstStyle/>
          <a:p>
            <a:pPr>
              <a:defRPr/>
            </a:pPr>
            <a:fld id="{DCA9C1F7-F882-4DA9-8547-99D812C273E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" y="154363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008" y="105378"/>
            <a:ext cx="8821488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sz="1800" b="1" cap="all" dirty="0" smtClean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sz="1800" b="1" cap="all" dirty="0" smtClean="0">
                <a:solidFill>
                  <a:srgbClr val="8064A2">
                    <a:lumMod val="75000"/>
                  </a:srgbClr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Решение </a:t>
            </a:r>
            <a:r>
              <a:rPr lang="ru-RU" sz="1800" b="1" cap="all" dirty="0">
                <a:solidFill>
                  <a:srgbClr val="7030A0"/>
                </a:solidFill>
              </a:rPr>
              <a:t>Собрания </a:t>
            </a:r>
            <a:r>
              <a:rPr lang="ru-RU" sz="1800" b="1" cap="all" dirty="0" smtClean="0">
                <a:solidFill>
                  <a:srgbClr val="7030A0"/>
                </a:solidFill>
              </a:rPr>
              <a:t>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муниципального района Саратовской области от  11.07.2013 № 188-2526  «Об утверждении Положения о бюджетном процессе в  Дергачевском муниципальном районе Саратовской области»   устанавливает основы организации бюджетного процесса, и определяет порядок составления и рассмотрения проектов бюджета, утверждения и исполнения бюджета, а также осуществления контроля за их исполнением на территории Дергачевского муниципального района.</a:t>
            </a:r>
            <a:br>
              <a:rPr lang="ru-RU" sz="1800" b="1" cap="all" dirty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Публичные </a:t>
            </a:r>
            <a:r>
              <a:rPr lang="ru-RU" sz="1800" b="1" cap="all" dirty="0">
                <a:solidFill>
                  <a:srgbClr val="7030A0"/>
                </a:solidFill>
              </a:rPr>
              <a:t>слушания по проекту </a:t>
            </a:r>
            <a:r>
              <a:rPr lang="ru-RU" sz="1800" b="1" cap="all" dirty="0" smtClean="0">
                <a:solidFill>
                  <a:srgbClr val="7030A0"/>
                </a:solidFill>
              </a:rPr>
              <a:t>решения  собрания 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района о бюджете проводятся в соответствии с Решением Собрания </a:t>
            </a:r>
            <a:r>
              <a:rPr lang="ru-RU" sz="1800" b="1" cap="all" dirty="0" smtClean="0">
                <a:solidFill>
                  <a:srgbClr val="7030A0"/>
                </a:solidFill>
              </a:rPr>
              <a:t>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муниципального района Саратовской области “О положении о публичных </a:t>
            </a:r>
            <a:r>
              <a:rPr lang="ru-RU" sz="1800" b="1" cap="all" dirty="0" smtClean="0">
                <a:solidFill>
                  <a:srgbClr val="7030A0"/>
                </a:solidFill>
              </a:rPr>
              <a:t>слушаниях” </a:t>
            </a:r>
            <a:r>
              <a:rPr lang="ru-RU" sz="1800" b="1" cap="all" dirty="0">
                <a:solidFill>
                  <a:srgbClr val="7030A0"/>
                </a:solidFill>
              </a:rPr>
              <a:t>№188-2524 от  11.07.2013г. (в редакции решения №206-2691 от 27.10.2014г. «О внесении изменений и дополнений в Положение о публичных слушаниях в Дергачевском  муниципальном районе Саратовской области». </a:t>
            </a:r>
            <a:r>
              <a:rPr lang="ru-RU" sz="1800" b="1" cap="all" dirty="0" smtClean="0">
                <a:solidFill>
                  <a:srgbClr val="7030A0"/>
                </a:solidFill>
              </a:rPr>
              <a:t/>
            </a:r>
            <a:br>
              <a:rPr lang="ru-RU" sz="1800" b="1" cap="all" dirty="0" smtClean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Жители </a:t>
            </a:r>
            <a:r>
              <a:rPr lang="ru-RU" sz="1800" b="1" cap="all" dirty="0">
                <a:solidFill>
                  <a:srgbClr val="7030A0"/>
                </a:solidFill>
              </a:rPr>
              <a:t>имеют возможность дать предложения и замечания по проекту решения Собрания  </a:t>
            </a:r>
            <a:r>
              <a:rPr lang="ru-RU" sz="1800" b="1" cap="all" dirty="0" smtClean="0">
                <a:solidFill>
                  <a:srgbClr val="7030A0"/>
                </a:solidFill>
              </a:rPr>
              <a:t>О </a:t>
            </a:r>
            <a:r>
              <a:rPr lang="ru-RU" sz="1800" b="1" cap="all" dirty="0">
                <a:solidFill>
                  <a:srgbClr val="7030A0"/>
                </a:solidFill>
              </a:rPr>
              <a:t>местном бюджете  Дергачевского муниципального </a:t>
            </a:r>
            <a:r>
              <a:rPr lang="ru-RU" sz="1800" b="1" cap="all" dirty="0" smtClean="0">
                <a:solidFill>
                  <a:srgbClr val="7030A0"/>
                </a:solidFill>
              </a:rPr>
              <a:t>района. </a:t>
            </a:r>
            <a:br>
              <a:rPr lang="ru-RU" sz="1800" b="1" cap="all" dirty="0" smtClean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Формы </a:t>
            </a:r>
            <a:r>
              <a:rPr lang="ru-RU" sz="1800" b="1" cap="all" dirty="0">
                <a:solidFill>
                  <a:srgbClr val="7030A0"/>
                </a:solidFill>
              </a:rPr>
              <a:t>проведения публичных слушаний предполагает письменное </a:t>
            </a:r>
            <a:r>
              <a:rPr lang="ru-RU" sz="1800" b="1" cap="all" dirty="0" smtClean="0">
                <a:solidFill>
                  <a:srgbClr val="7030A0"/>
                </a:solidFill>
              </a:rPr>
              <a:t>обращение, </a:t>
            </a:r>
            <a:r>
              <a:rPr lang="ru-RU" sz="1800" b="1" cap="all" dirty="0">
                <a:solidFill>
                  <a:srgbClr val="7030A0"/>
                </a:solidFill>
              </a:rPr>
              <a:t>общественное обсуждение на встречах с представителями законодательной и исполнительной власти  Дергачевского муниципального района.</a:t>
            </a:r>
            <a:r>
              <a:rPr lang="ru-RU" sz="1800" b="1" cap="all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sz="1800" b="1" cap="all" dirty="0">
                <a:solidFill>
                  <a:srgbClr val="8064A2">
                    <a:lumMod val="75000"/>
                  </a:srgbClr>
                </a:solidFill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64989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05378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1648" cy="63367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Дергачевского района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Дергачевского района – 4,5 тыс.кв.км. Это самый большой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площади административный район области. В состав Дергачевского района  входят муниципальные образования, определенные Законом Саратовской области «О муниципальных образованиях, входящих в состав Дергачевского муниципального района»: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со статусом городского поселения – Дергачевское муниципальное образование;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 статусом сельского поселения – Верхазовское, Восточное, 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Демьясское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Камышевское,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Октябрьское,  Орошаемое,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Сафаровское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Советское муниципальные образования.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Дергачевского муниципального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 год составляет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19 031 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501650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 населения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14</a:t>
            </a:r>
          </a:p>
        </p:txBody>
      </p:sp>
      <p:graphicFrame>
        <p:nvGraphicFramePr>
          <p:cNvPr id="43930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13430"/>
              </p:ext>
            </p:extLst>
          </p:nvPr>
        </p:nvGraphicFramePr>
        <p:xfrm>
          <a:off x="395536" y="1311027"/>
          <a:ext cx="553085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4" name="Лист" r:id="rId3" imgW="3714750" imgH="2457450" progId="Excel.Sheet.8">
                  <p:embed/>
                </p:oleObj>
              </mc:Choice>
              <mc:Fallback>
                <p:oleObj name="Лист" r:id="rId3" imgW="3714750" imgH="2457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11027"/>
                        <a:ext cx="5530850" cy="51720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6449899" y="3068960"/>
            <a:ext cx="1770533" cy="144016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Старше трудоспособного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5285 чел.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37210" y="1311027"/>
            <a:ext cx="1770533" cy="132588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Трудоспособное население 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10 154 чел.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37209" y="4977172"/>
            <a:ext cx="1770533" cy="140415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Моложе трудоспособного возраста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3592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/>
          </a:p>
        </p:txBody>
      </p:sp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2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6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72494" cy="928670"/>
          </a:xfrm>
          <a:gradFill flip="none" rotWithShape="1">
            <a:gsLst>
              <a:gs pos="50000">
                <a:schemeClr val="accent6">
                  <a:lumMod val="20000"/>
                  <a:lumOff val="80000"/>
                  <a:alpha val="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 и налоговой политики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370384" cy="365125"/>
          </a:xfrm>
        </p:spPr>
        <p:txBody>
          <a:bodyPr/>
          <a:lstStyle/>
          <a:p>
            <a:fld id="{4E726091-3E18-46B4-B884-D75B8CF1B090}" type="slidenum">
              <a:rPr lang="ru-RU" b="1" smtClean="0"/>
              <a:pPr/>
              <a:t>15</a:t>
            </a:fld>
            <a:endParaRPr lang="ru-RU" b="1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10" y="0"/>
            <a:ext cx="691410" cy="8826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928670"/>
            <a:ext cx="4143404" cy="2500330"/>
          </a:xfrm>
          <a:prstGeom prst="rect">
            <a:avLst/>
          </a:prstGeom>
          <a:blipFill dpi="0" rotWithShape="1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4643470" cy="2928958"/>
          </a:xfrm>
          <a:prstGeom prst="rect">
            <a:avLst/>
          </a:prstGeom>
          <a:blipFill dpi="0" rotWithShape="1">
            <a:blip r:embed="rId5" cstate="print">
              <a:alphaModFix amt="8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573016"/>
            <a:ext cx="4071966" cy="122413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обеспечение сбалансированности и устойчивости бюджета в условиях ограниченности финансовых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4893478"/>
            <a:ext cx="4071966" cy="6957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ормирование бездефицитного бюджета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928669"/>
            <a:ext cx="4500594" cy="13482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обеспечение бюджетной устойчивости, получение необходимого объема бюджетных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доходов, сокращение недоимки по налогам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420888"/>
            <a:ext cx="4500594" cy="9258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поддержка предпринимательской и инвестиционной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активности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5733256"/>
            <a:ext cx="4071966" cy="7920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проведение дальнейшей оптимизации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бюджетных расходов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429000"/>
            <a:ext cx="4643468" cy="29289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928670"/>
            <a:ext cx="414340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683568" y="0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>
              <a:solidFill>
                <a:srgbClr val="C326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 2017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планируется предприятиями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отгрузить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товаров собственного производства,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 и услуг собственными силами на сумму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96,1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или 104,3% от исполнения за 2015 год и 102,8%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уровня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2016 года.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2.Объем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валовой продукции сельского хозяйства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год планируется в сумме 2 210,0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 или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64,4%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исполнения за 2015 год, и 76% от уровня оценки 2016 года.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3.Средняя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плата, начисленная работникам организаций района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год планируется 16467,7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2,05 % больше фактических показателей 2015 года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1%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уровня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2016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8AE-CDA2-4A19-82CE-F27F7CD971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98689" name="Rectangle 1"/>
          <p:cNvSpPr>
            <a:spLocks noChangeArrowheads="1"/>
          </p:cNvSpPr>
          <p:nvPr/>
        </p:nvSpPr>
        <p:spPr bwMode="auto">
          <a:xfrm>
            <a:off x="971600" y="128763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показатели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Дергачевского района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год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3" y="261610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7586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 доходов консолидированного бюджета района осуществлялось на основе положений Бюджетного кодекса Российской Федерации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бюджетной и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налоговой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политики Дергачевского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Саратовской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на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Планом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оздоровлению муниципальных финансов </a:t>
            </a:r>
            <a:r>
              <a:rPr lang="ru-RU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распоряжения «О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разработке проекта среднесрочного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 района на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решения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Дергачевского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 на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 smtClean="0"/>
          </a:p>
        </p:txBody>
      </p:sp>
      <p:sp>
        <p:nvSpPr>
          <p:cNvPr id="4270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8043A-C123-4D87-B660-E90EE709996C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371475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3" y="188640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4977" y="3673026"/>
            <a:ext cx="3260323" cy="2026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08625" y="3213100"/>
            <a:ext cx="2735263" cy="1441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района</a:t>
            </a:r>
            <a:endParaRPr lang="ru-RU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8625" y="5229225"/>
            <a:ext cx="2663825" cy="1466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городского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(1) поселений</a:t>
            </a:r>
            <a:endParaRPr lang="ru-RU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484313"/>
            <a:ext cx="9144000" cy="1052512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Бюджетная </a:t>
            </a: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4572000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572000" y="62372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4572000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3851275" y="472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46" y="163513"/>
            <a:ext cx="70135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7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96900" y="404664"/>
            <a:ext cx="80660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«Бюджет для граждан»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познакомит вас с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параметрами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бюджета Дергачевского муниципального района  на 2017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pPr algn="just"/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Дергачевского муниципального района.  В доступной и понятной форме для граждан показаны основные показатели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проекта  бюджета района. </a:t>
            </a:r>
            <a:endParaRPr lang="ru-RU" sz="2800" dirty="0">
              <a:solidFill>
                <a:srgbClr val="C326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8AE-CDA2-4A19-82CE-F27F7CD9712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Основные параметры консолидированного                 бюджета Дергачевского муниципального района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 2015-2017 года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724362"/>
              </p:ext>
            </p:extLst>
          </p:nvPr>
        </p:nvGraphicFramePr>
        <p:xfrm>
          <a:off x="457200" y="1916832"/>
          <a:ext cx="822960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8783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Отчет 2015 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Бюджет  2016 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 2017 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Темп роста, %</a:t>
                      </a:r>
                    </a:p>
                  </a:txBody>
                  <a:tcPr anchor="ctr" horzOverflow="overflow"/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326  457,6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357 760,1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310 515,3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338  887,4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365 869,7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310 515,3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151296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Дефицит (-) /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-12  429,8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-8 109,7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0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38063" y="1412776"/>
            <a:ext cx="136979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Основные параметры бюджета Дергачевского муниципального района за 2015-2017 года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32672"/>
              </p:ext>
            </p:extLst>
          </p:nvPr>
        </p:nvGraphicFramePr>
        <p:xfrm>
          <a:off x="457200" y="1916832"/>
          <a:ext cx="822960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8783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Отчет 2015 г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2016 г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 2017 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310  043,1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341 593,3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290 291,4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323  107,6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348 112,6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290 291,4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151296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Дефицит (-) /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-13  065,0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519,3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38063" y="1412776"/>
            <a:ext cx="13697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76" y="3489109"/>
            <a:ext cx="586047" cy="748145"/>
          </a:xfrm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09267"/>
              </p:ext>
            </p:extLst>
          </p:nvPr>
        </p:nvGraphicFramePr>
        <p:xfrm>
          <a:off x="0" y="0"/>
          <a:ext cx="92164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768"/>
              </p:ext>
            </p:extLst>
          </p:nvPr>
        </p:nvGraphicFramePr>
        <p:xfrm>
          <a:off x="0" y="0"/>
          <a:ext cx="927487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8" name="Лист" r:id="rId3" imgW="8391652" imgH="6105652" progId="Excel.Sheet.8">
                  <p:embed/>
                </p:oleObj>
              </mc:Choice>
              <mc:Fallback>
                <p:oleObj name="Лист" r:id="rId3" imgW="8391652" imgH="610565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74877" cy="685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78579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err="1" smtClean="0">
                <a:solidFill>
                  <a:prstClr val="black"/>
                </a:solidFill>
                <a:latin typeface="Calibri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96" y="116632"/>
            <a:ext cx="579103" cy="7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76456" y="648866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8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323850" y="939800"/>
            <a:ext cx="8496300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5" y="1803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743325" y="1924050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372225" y="1803400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0513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50" y="3779838"/>
            <a:ext cx="2808288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88" y="5362575"/>
            <a:ext cx="27924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9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0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419235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2" name="Rectangle 2"/>
          <p:cNvSpPr>
            <a:spLocks noChangeArrowheads="1"/>
          </p:cNvSpPr>
          <p:nvPr/>
        </p:nvSpPr>
        <p:spPr bwMode="auto">
          <a:xfrm>
            <a:off x="1214438" y="419235"/>
            <a:ext cx="7524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СТРУКТУРА БЕЗВОЗМЕЗДНЫХ ПОСТУПЛЕНИЙ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КОНСОЛИДИРОВАННОГО  БЮДЖЕТА РАЙОНА</a:t>
            </a:r>
            <a:endParaRPr lang="ru-RU" sz="20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2016-2017 ГОДЫ</a:t>
            </a:r>
            <a:endParaRPr lang="ru-RU" sz="20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14863" y="2939256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73" name="Группа 43"/>
          <p:cNvGrpSpPr>
            <a:grpSpLocks/>
          </p:cNvGrpSpPr>
          <p:nvPr/>
        </p:nvGrpSpPr>
        <p:grpSpPr bwMode="auto">
          <a:xfrm>
            <a:off x="2440781" y="1778792"/>
            <a:ext cx="4275827" cy="1038227"/>
            <a:chOff x="2318842" y="682246"/>
            <a:chExt cx="4317660" cy="778246"/>
          </a:xfrm>
        </p:grpSpPr>
        <p:grpSp>
          <p:nvGrpSpPr>
            <p:cNvPr id="7204" name="Группа 42"/>
            <p:cNvGrpSpPr>
              <a:grpSpLocks/>
            </p:cNvGrpSpPr>
            <p:nvPr/>
          </p:nvGrpSpPr>
          <p:grpSpPr bwMode="auto">
            <a:xfrm>
              <a:off x="2331579" y="1128334"/>
              <a:ext cx="4304923" cy="332158"/>
              <a:chOff x="2332000" y="1096584"/>
              <a:chExt cx="4391979" cy="351234"/>
            </a:xfrm>
          </p:grpSpPr>
          <p:sp>
            <p:nvSpPr>
              <p:cNvPr id="25659" name="Rectangle 6"/>
              <p:cNvSpPr>
                <a:spLocks noChangeArrowheads="1"/>
              </p:cNvSpPr>
              <p:nvPr/>
            </p:nvSpPr>
            <p:spPr bwMode="auto">
              <a:xfrm>
                <a:off x="2332000" y="1096747"/>
                <a:ext cx="1332603" cy="351071"/>
              </a:xfrm>
              <a:prstGeom prst="rect">
                <a:avLst/>
              </a:prstGeom>
              <a:gradFill rotWithShape="1">
                <a:gsLst>
                  <a:gs pos="0">
                    <a:srgbClr val="C9FFC9"/>
                  </a:gs>
                  <a:gs pos="50000">
                    <a:srgbClr val="DDFFDD"/>
                  </a:gs>
                  <a:gs pos="100000">
                    <a:srgbClr val="C9FFC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endPara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  <a:p>
                <a:pPr algn="ctr" defTabSz="873125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285 239,5</a:t>
                </a:r>
                <a:endPara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  <a:p>
                <a:pPr algn="ctr" defTabSz="873125">
                  <a:defRPr/>
                </a:pPr>
                <a:endPara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3667841" y="1096747"/>
                <a:ext cx="1504239" cy="351071"/>
              </a:xfrm>
              <a:prstGeom prst="rect">
                <a:avLst/>
              </a:prstGeom>
              <a:gradFill rotWithShape="1">
                <a:gsLst>
                  <a:gs pos="0">
                    <a:srgbClr val="FFE7B7"/>
                  </a:gs>
                  <a:gs pos="50000">
                    <a:srgbClr val="FFEFCF"/>
                  </a:gs>
                  <a:gs pos="100000">
                    <a:srgbClr val="FFE7B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251 276,6</a:t>
                </a:r>
                <a:endPara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61" name="Rectangle 8"/>
              <p:cNvSpPr>
                <a:spLocks noChangeArrowheads="1"/>
              </p:cNvSpPr>
              <p:nvPr/>
            </p:nvSpPr>
            <p:spPr bwMode="auto">
              <a:xfrm>
                <a:off x="5176938" y="1096747"/>
                <a:ext cx="1546339" cy="351071"/>
              </a:xfrm>
              <a:prstGeom prst="rect">
                <a:avLst/>
              </a:prstGeom>
              <a:gradFill rotWithShape="1">
                <a:gsLst>
                  <a:gs pos="0">
                    <a:srgbClr val="D9ECFF"/>
                  </a:gs>
                  <a:gs pos="50000">
                    <a:srgbClr val="F1F8FF"/>
                  </a:gs>
                  <a:gs pos="100000">
                    <a:srgbClr val="D9E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88,1</a:t>
                </a:r>
                <a:endPara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25662" name="Text Box 5"/>
            <p:cNvSpPr txBox="1">
              <a:spLocks noChangeArrowheads="1"/>
            </p:cNvSpPr>
            <p:nvPr/>
          </p:nvSpPr>
          <p:spPr bwMode="auto">
            <a:xfrm>
              <a:off x="2318842" y="682246"/>
              <a:ext cx="4304234" cy="4462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278" tIns="43639" rIns="87278" bIns="43639" anchor="ctr"/>
            <a:lstStyle>
              <a:lvl1pPr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БЕЗВОЗМЕЗДНЫЕ ПОСТУПЛЕНИЯ</a:t>
              </a:r>
            </a:p>
          </p:txBody>
        </p:sp>
      </p:grp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4178300" y="41243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64" name="Rectangle 15"/>
          <p:cNvSpPr>
            <a:spLocks noChangeArrowheads="1"/>
          </p:cNvSpPr>
          <p:nvPr/>
        </p:nvSpPr>
        <p:spPr bwMode="auto">
          <a:xfrm>
            <a:off x="1756212" y="6084987"/>
            <a:ext cx="118340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 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2016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год  </a:t>
            </a:r>
          </a:p>
        </p:txBody>
      </p:sp>
      <p:sp>
        <p:nvSpPr>
          <p:cNvPr id="25665" name="Text Box 17"/>
          <p:cNvSpPr txBox="1">
            <a:spLocks noChangeArrowheads="1"/>
          </p:cNvSpPr>
          <p:nvPr/>
        </p:nvSpPr>
        <p:spPr bwMode="auto">
          <a:xfrm>
            <a:off x="4202113" y="6078538"/>
            <a:ext cx="1857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 2017 год </a:t>
            </a:r>
          </a:p>
        </p:txBody>
      </p:sp>
      <p:sp>
        <p:nvSpPr>
          <p:cNvPr id="25666" name="Text Box 21"/>
          <p:cNvSpPr txBox="1">
            <a:spLocks noChangeArrowheads="1"/>
          </p:cNvSpPr>
          <p:nvPr/>
        </p:nvSpPr>
        <p:spPr bwMode="auto">
          <a:xfrm>
            <a:off x="6713538" y="6088063"/>
            <a:ext cx="15430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отклонение,% </a:t>
            </a:r>
          </a:p>
        </p:txBody>
      </p:sp>
      <p:sp>
        <p:nvSpPr>
          <p:cNvPr id="7178" name="Line 22"/>
          <p:cNvSpPr>
            <a:spLocks noChangeShapeType="1"/>
          </p:cNvSpPr>
          <p:nvPr/>
        </p:nvSpPr>
        <p:spPr bwMode="auto">
          <a:xfrm>
            <a:off x="4173538" y="5348288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79" name="Группа 44"/>
          <p:cNvGrpSpPr>
            <a:grpSpLocks/>
          </p:cNvGrpSpPr>
          <p:nvPr/>
        </p:nvGrpSpPr>
        <p:grpSpPr bwMode="auto">
          <a:xfrm>
            <a:off x="757238" y="3668713"/>
            <a:ext cx="3425825" cy="912812"/>
            <a:chOff x="606910" y="1664512"/>
            <a:chExt cx="3425283" cy="684610"/>
          </a:xfrm>
        </p:grpSpPr>
        <p:sp>
          <p:nvSpPr>
            <p:cNvPr id="25669" name="Rectangle 9"/>
            <p:cNvSpPr>
              <a:spLocks noChangeArrowheads="1"/>
            </p:cNvSpPr>
            <p:nvPr/>
          </p:nvSpPr>
          <p:spPr bwMode="auto">
            <a:xfrm>
              <a:off x="606910" y="1997887"/>
              <a:ext cx="1157104" cy="351235"/>
            </a:xfrm>
            <a:prstGeom prst="rect">
              <a:avLst/>
            </a:prstGeom>
            <a:gradFill rotWithShape="1">
              <a:gsLst>
                <a:gs pos="0">
                  <a:srgbClr val="C9FFC9"/>
                </a:gs>
                <a:gs pos="50000">
                  <a:srgbClr val="DDFFDD"/>
                </a:gs>
                <a:gs pos="100000">
                  <a:srgbClr val="C9FFC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83 209,5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0" name="Rectangle 10"/>
            <p:cNvSpPr>
              <a:spLocks noChangeArrowheads="1"/>
            </p:cNvSpPr>
            <p:nvPr/>
          </p:nvSpPr>
          <p:spPr bwMode="auto">
            <a:xfrm>
              <a:off x="1738618" y="1991934"/>
              <a:ext cx="1128534" cy="357188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76 846,8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1" name="Rectangle 11"/>
            <p:cNvSpPr>
              <a:spLocks noChangeArrowheads="1"/>
            </p:cNvSpPr>
            <p:nvPr/>
          </p:nvSpPr>
          <p:spPr bwMode="auto">
            <a:xfrm>
              <a:off x="2862390" y="1997887"/>
              <a:ext cx="1168215" cy="351235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92,4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2" name="Rectangle 23"/>
            <p:cNvSpPr>
              <a:spLocks noChangeArrowheads="1"/>
            </p:cNvSpPr>
            <p:nvPr/>
          </p:nvSpPr>
          <p:spPr bwMode="auto">
            <a:xfrm>
              <a:off x="608497" y="1664512"/>
              <a:ext cx="3423696" cy="34409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3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Дотации на выравнивание бюджетной </a:t>
              </a:r>
            </a:p>
            <a:p>
              <a:pPr algn="ctr" defTabSz="873125">
                <a:lnSpc>
                  <a:spcPct val="80000"/>
                </a:lnSpc>
                <a:defRPr/>
              </a:pPr>
              <a:r>
                <a:rPr lang="ru-RU" sz="13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обеспеченности и сбалансированность</a:t>
              </a:r>
            </a:p>
          </p:txBody>
        </p:sp>
      </p:grpSp>
      <p:grpSp>
        <p:nvGrpSpPr>
          <p:cNvPr id="7180" name="Группа 45"/>
          <p:cNvGrpSpPr>
            <a:grpSpLocks/>
          </p:cNvGrpSpPr>
          <p:nvPr/>
        </p:nvGrpSpPr>
        <p:grpSpPr bwMode="auto">
          <a:xfrm>
            <a:off x="758825" y="4887913"/>
            <a:ext cx="3424238" cy="904875"/>
            <a:chOff x="608336" y="2756316"/>
            <a:chExt cx="3423857" cy="678656"/>
          </a:xfrm>
        </p:grpSpPr>
        <p:sp>
          <p:nvSpPr>
            <p:cNvPr id="25674" name="Rectangle 24"/>
            <p:cNvSpPr>
              <a:spLocks noChangeArrowheads="1"/>
            </p:cNvSpPr>
            <p:nvPr/>
          </p:nvSpPr>
          <p:spPr bwMode="auto">
            <a:xfrm>
              <a:off x="613098" y="3083737"/>
              <a:ext cx="1127000" cy="351235"/>
            </a:xfrm>
            <a:prstGeom prst="rect">
              <a:avLst/>
            </a:prstGeom>
            <a:gradFill rotWithShape="1">
              <a:gsLst>
                <a:gs pos="0">
                  <a:srgbClr val="C9FFC9"/>
                </a:gs>
                <a:gs pos="50000">
                  <a:srgbClr val="DDFFDD"/>
                </a:gs>
                <a:gs pos="100000">
                  <a:srgbClr val="C9FFC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20 186,9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5" name="Rectangle 25"/>
            <p:cNvSpPr>
              <a:spLocks noChangeArrowheads="1"/>
            </p:cNvSpPr>
            <p:nvPr/>
          </p:nvSpPr>
          <p:spPr bwMode="auto">
            <a:xfrm>
              <a:off x="1713113" y="3083737"/>
              <a:ext cx="1153985" cy="351235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0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6" name="Rectangle 26"/>
            <p:cNvSpPr>
              <a:spLocks noChangeArrowheads="1"/>
            </p:cNvSpPr>
            <p:nvPr/>
          </p:nvSpPr>
          <p:spPr bwMode="auto">
            <a:xfrm>
              <a:off x="2862335" y="3086119"/>
              <a:ext cx="1169858" cy="348853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0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7" name="Rectangle 27"/>
            <p:cNvSpPr>
              <a:spLocks noChangeArrowheads="1"/>
            </p:cNvSpPr>
            <p:nvPr/>
          </p:nvSpPr>
          <p:spPr bwMode="auto">
            <a:xfrm>
              <a:off x="608336" y="2756316"/>
              <a:ext cx="3423857" cy="3440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Субсидии</a:t>
              </a:r>
            </a:p>
          </p:txBody>
        </p:sp>
      </p:grpSp>
      <p:grpSp>
        <p:nvGrpSpPr>
          <p:cNvPr id="7181" name="Group 28"/>
          <p:cNvGrpSpPr>
            <a:grpSpLocks/>
          </p:cNvGrpSpPr>
          <p:nvPr/>
        </p:nvGrpSpPr>
        <p:grpSpPr bwMode="auto">
          <a:xfrm>
            <a:off x="4989513" y="4878388"/>
            <a:ext cx="3425825" cy="914400"/>
            <a:chOff x="3151" y="2561"/>
            <a:chExt cx="2272" cy="566"/>
          </a:xfrm>
        </p:grpSpPr>
        <p:sp>
          <p:nvSpPr>
            <p:cNvPr id="25679" name="Rectangle 30"/>
            <p:cNvSpPr>
              <a:spLocks noChangeArrowheads="1"/>
            </p:cNvSpPr>
            <p:nvPr/>
          </p:nvSpPr>
          <p:spPr bwMode="auto">
            <a:xfrm>
              <a:off x="3151" y="2843"/>
              <a:ext cx="756" cy="2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1 708,2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0" name="Rectangle 31"/>
            <p:cNvSpPr>
              <a:spLocks noChangeArrowheads="1"/>
            </p:cNvSpPr>
            <p:nvPr/>
          </p:nvSpPr>
          <p:spPr bwMode="auto">
            <a:xfrm>
              <a:off x="3895" y="2829"/>
              <a:ext cx="753" cy="298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414,5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1" name="Rectangle 32"/>
            <p:cNvSpPr>
              <a:spLocks noChangeArrowheads="1"/>
            </p:cNvSpPr>
            <p:nvPr/>
          </p:nvSpPr>
          <p:spPr bwMode="auto">
            <a:xfrm>
              <a:off x="4648" y="2838"/>
              <a:ext cx="775" cy="289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24,3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2" name="Rectangle 33"/>
            <p:cNvSpPr>
              <a:spLocks noChangeArrowheads="1"/>
            </p:cNvSpPr>
            <p:nvPr/>
          </p:nvSpPr>
          <p:spPr bwMode="auto">
            <a:xfrm>
              <a:off x="3152" y="2561"/>
              <a:ext cx="2271" cy="2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Прочие</a:t>
              </a:r>
            </a:p>
          </p:txBody>
        </p:sp>
      </p:grpSp>
      <p:grpSp>
        <p:nvGrpSpPr>
          <p:cNvPr id="7182" name="Group 33"/>
          <p:cNvGrpSpPr>
            <a:grpSpLocks/>
          </p:cNvGrpSpPr>
          <p:nvPr/>
        </p:nvGrpSpPr>
        <p:grpSpPr bwMode="auto">
          <a:xfrm>
            <a:off x="5005388" y="3673475"/>
            <a:ext cx="3424237" cy="908050"/>
            <a:chOff x="3137" y="1692"/>
            <a:chExt cx="2271" cy="572"/>
          </a:xfrm>
        </p:grpSpPr>
        <p:sp>
          <p:nvSpPr>
            <p:cNvPr id="25684" name="Rectangle 28"/>
            <p:cNvSpPr>
              <a:spLocks noChangeArrowheads="1"/>
            </p:cNvSpPr>
            <p:nvPr/>
          </p:nvSpPr>
          <p:spPr bwMode="auto">
            <a:xfrm>
              <a:off x="3878" y="1969"/>
              <a:ext cx="755" cy="295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174 015,3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5" name="Rectangle 29"/>
            <p:cNvSpPr>
              <a:spLocks noChangeArrowheads="1"/>
            </p:cNvSpPr>
            <p:nvPr/>
          </p:nvSpPr>
          <p:spPr bwMode="auto">
            <a:xfrm>
              <a:off x="4633" y="1969"/>
              <a:ext cx="775" cy="295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96,6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6" name="Rectangle 34"/>
            <p:cNvSpPr>
              <a:spLocks noChangeArrowheads="1"/>
            </p:cNvSpPr>
            <p:nvPr/>
          </p:nvSpPr>
          <p:spPr bwMode="auto">
            <a:xfrm>
              <a:off x="3137" y="1967"/>
              <a:ext cx="752" cy="2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180 134,9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7" name="Rectangle 35"/>
            <p:cNvSpPr>
              <a:spLocks noChangeArrowheads="1"/>
            </p:cNvSpPr>
            <p:nvPr/>
          </p:nvSpPr>
          <p:spPr bwMode="auto">
            <a:xfrm>
              <a:off x="3137" y="1692"/>
              <a:ext cx="2271" cy="2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Субвенции</a:t>
              </a:r>
            </a:p>
          </p:txBody>
        </p:sp>
      </p:grpSp>
      <p:sp>
        <p:nvSpPr>
          <p:cNvPr id="25688" name="Rectangle 14"/>
          <p:cNvSpPr>
            <a:spLocks noChangeArrowheads="1"/>
          </p:cNvSpPr>
          <p:nvPr/>
        </p:nvSpPr>
        <p:spPr bwMode="auto">
          <a:xfrm>
            <a:off x="1214438" y="6164263"/>
            <a:ext cx="211137" cy="161925"/>
          </a:xfrm>
          <a:prstGeom prst="rect">
            <a:avLst/>
          </a:prstGeom>
          <a:gradFill rotWithShape="1">
            <a:gsLst>
              <a:gs pos="0">
                <a:srgbClr val="C9FFC9"/>
              </a:gs>
              <a:gs pos="50000">
                <a:srgbClr val="DDFFDD"/>
              </a:gs>
              <a:gs pos="100000">
                <a:srgbClr val="C9FFC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5689" name="Rectangle 18"/>
          <p:cNvSpPr>
            <a:spLocks noChangeArrowheads="1"/>
          </p:cNvSpPr>
          <p:nvPr/>
        </p:nvSpPr>
        <p:spPr bwMode="auto">
          <a:xfrm>
            <a:off x="4000500" y="6180138"/>
            <a:ext cx="211138" cy="161925"/>
          </a:xfrm>
          <a:prstGeom prst="rect">
            <a:avLst/>
          </a:prstGeom>
          <a:gradFill rotWithShape="1">
            <a:gsLst>
              <a:gs pos="0">
                <a:srgbClr val="FFE7B7"/>
              </a:gs>
              <a:gs pos="50000">
                <a:srgbClr val="FFEFCF"/>
              </a:gs>
              <a:gs pos="100000">
                <a:srgbClr val="FFE7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5690" name="Rectangle 20"/>
          <p:cNvSpPr>
            <a:spLocks noChangeArrowheads="1"/>
          </p:cNvSpPr>
          <p:nvPr/>
        </p:nvSpPr>
        <p:spPr bwMode="auto">
          <a:xfrm>
            <a:off x="6489700" y="6176963"/>
            <a:ext cx="227013" cy="174625"/>
          </a:xfrm>
          <a:prstGeom prst="rect">
            <a:avLst/>
          </a:prstGeom>
          <a:gradFill rotWithShape="1">
            <a:gsLst>
              <a:gs pos="0">
                <a:srgbClr val="D9ECFF"/>
              </a:gs>
              <a:gs pos="50000">
                <a:srgbClr val="F1F8FF"/>
              </a:gs>
              <a:gs pos="100000">
                <a:srgbClr val="D9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7187" name="Text Box 70"/>
          <p:cNvSpPr txBox="1">
            <a:spLocks noChangeArrowheads="1"/>
          </p:cNvSpPr>
          <p:nvPr/>
        </p:nvSpPr>
        <p:spPr bwMode="auto">
          <a:xfrm>
            <a:off x="7596188" y="2205038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sz="1600">
                <a:latin typeface="Times New Roman" pitchFamily="18" charset="0"/>
                <a:cs typeface="Arial" charset="0"/>
              </a:rPr>
              <a:t>тыс. рублей</a:t>
            </a:r>
          </a:p>
        </p:txBody>
      </p:sp>
      <p:sp>
        <p:nvSpPr>
          <p:cNvPr id="4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7143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3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770"/>
            <a:ext cx="9144000" cy="57045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Безвозмездные поступления в бюджет Дергачевского муниципального района за 2012-2017 годы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19472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60" y="38691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797751" y="692696"/>
            <a:ext cx="346249" cy="10081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            Предварительные итоги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реализации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плана мероприятий по оздоровлению  муниципальных финансов в части повышения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поступлений налоговых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и неналоговых доходов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бюджета Дергачевского муниципального района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а 2016 год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2291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66" y="0"/>
            <a:ext cx="78343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710266" y="2852936"/>
            <a:ext cx="3597662" cy="1872208"/>
          </a:xfrm>
          <a:custGeom>
            <a:avLst/>
            <a:gdLst>
              <a:gd name="connsiteX0" fmla="*/ 0 w 3576191"/>
              <a:gd name="connsiteY0" fmla="*/ 1157823 h 2315646"/>
              <a:gd name="connsiteX1" fmla="*/ 1788096 w 3576191"/>
              <a:gd name="connsiteY1" fmla="*/ 0 h 2315646"/>
              <a:gd name="connsiteX2" fmla="*/ 3576192 w 3576191"/>
              <a:gd name="connsiteY2" fmla="*/ 1157823 h 2315646"/>
              <a:gd name="connsiteX3" fmla="*/ 1788096 w 3576191"/>
              <a:gd name="connsiteY3" fmla="*/ 2315646 h 2315646"/>
              <a:gd name="connsiteX4" fmla="*/ 0 w 3576191"/>
              <a:gd name="connsiteY4" fmla="*/ 1157823 h 23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191" h="2315646">
                <a:moveTo>
                  <a:pt x="0" y="1157823"/>
                </a:moveTo>
                <a:cubicBezTo>
                  <a:pt x="0" y="518375"/>
                  <a:pt x="800558" y="0"/>
                  <a:pt x="1788096" y="0"/>
                </a:cubicBezTo>
                <a:cubicBezTo>
                  <a:pt x="2775634" y="0"/>
                  <a:pt x="3576192" y="518375"/>
                  <a:pt x="3576192" y="1157823"/>
                </a:cubicBezTo>
                <a:cubicBezTo>
                  <a:pt x="3576192" y="1797271"/>
                  <a:pt x="2775634" y="2315646"/>
                  <a:pt x="1788096" y="2315646"/>
                </a:cubicBezTo>
                <a:cubicBezTo>
                  <a:pt x="800558" y="2315646"/>
                  <a:pt x="0" y="1797271"/>
                  <a:pt x="0" y="1157823"/>
                </a:cubicBezTo>
                <a:close/>
              </a:path>
            </a:pathLst>
          </a:custGeom>
          <a:solidFill>
            <a:srgbClr val="F27C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611" tIns="348009" rIns="532611" bIns="34800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поступления в бюджет района 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7 157,8 тыс. руб.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1325689">
            <a:off x="6239538" y="3508020"/>
            <a:ext cx="1517171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6767901" y="3337905"/>
            <a:ext cx="2105195" cy="1154999"/>
          </a:xfrm>
          <a:custGeom>
            <a:avLst/>
            <a:gdLst>
              <a:gd name="connsiteX0" fmla="*/ 0 w 2105195"/>
              <a:gd name="connsiteY0" fmla="*/ 110026 h 1100263"/>
              <a:gd name="connsiteX1" fmla="*/ 110026 w 2105195"/>
              <a:gd name="connsiteY1" fmla="*/ 0 h 1100263"/>
              <a:gd name="connsiteX2" fmla="*/ 1995169 w 2105195"/>
              <a:gd name="connsiteY2" fmla="*/ 0 h 1100263"/>
              <a:gd name="connsiteX3" fmla="*/ 2105195 w 2105195"/>
              <a:gd name="connsiteY3" fmla="*/ 110026 h 1100263"/>
              <a:gd name="connsiteX4" fmla="*/ 2105195 w 2105195"/>
              <a:gd name="connsiteY4" fmla="*/ 990237 h 1100263"/>
              <a:gd name="connsiteX5" fmla="*/ 1995169 w 2105195"/>
              <a:gd name="connsiteY5" fmla="*/ 1100263 h 1100263"/>
              <a:gd name="connsiteX6" fmla="*/ 110026 w 2105195"/>
              <a:gd name="connsiteY6" fmla="*/ 1100263 h 1100263"/>
              <a:gd name="connsiteX7" fmla="*/ 0 w 2105195"/>
              <a:gd name="connsiteY7" fmla="*/ 990237 h 1100263"/>
              <a:gd name="connsiteX8" fmla="*/ 0 w 2105195"/>
              <a:gd name="connsiteY8" fmla="*/ 110026 h 11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195" h="1100263">
                <a:moveTo>
                  <a:pt x="0" y="110026"/>
                </a:moveTo>
                <a:cubicBezTo>
                  <a:pt x="0" y="49260"/>
                  <a:pt x="49260" y="0"/>
                  <a:pt x="110026" y="0"/>
                </a:cubicBezTo>
                <a:lnTo>
                  <a:pt x="1995169" y="0"/>
                </a:lnTo>
                <a:cubicBezTo>
                  <a:pt x="2055935" y="0"/>
                  <a:pt x="2105195" y="49260"/>
                  <a:pt x="2105195" y="110026"/>
                </a:cubicBezTo>
                <a:lnTo>
                  <a:pt x="2105195" y="990237"/>
                </a:lnTo>
                <a:cubicBezTo>
                  <a:pt x="2105195" y="1051003"/>
                  <a:pt x="2055935" y="1100263"/>
                  <a:pt x="1995169" y="1100263"/>
                </a:cubicBezTo>
                <a:lnTo>
                  <a:pt x="110026" y="1100263"/>
                </a:lnTo>
                <a:cubicBezTo>
                  <a:pt x="49260" y="1100263"/>
                  <a:pt x="0" y="1051003"/>
                  <a:pt x="0" y="990237"/>
                </a:cubicBezTo>
                <a:lnTo>
                  <a:pt x="0" y="110026"/>
                </a:lnTo>
                <a:close/>
              </a:path>
            </a:pathLst>
          </a:custGeom>
          <a:solidFill>
            <a:srgbClr val="696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86" tIns="55086" rIns="55086" bIns="550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земельных участков, подлежащих реализации без проведения торгов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6324,5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8360000">
            <a:off x="5428065" y="2130246"/>
            <a:ext cx="1759725" cy="66392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илиния 6"/>
          <p:cNvSpPr/>
          <p:nvPr/>
        </p:nvSpPr>
        <p:spPr>
          <a:xfrm>
            <a:off x="5609840" y="1503054"/>
            <a:ext cx="2372587" cy="1121906"/>
          </a:xfrm>
          <a:custGeom>
            <a:avLst/>
            <a:gdLst>
              <a:gd name="connsiteX0" fmla="*/ 0 w 2372587"/>
              <a:gd name="connsiteY0" fmla="*/ 112191 h 1121906"/>
              <a:gd name="connsiteX1" fmla="*/ 112191 w 2372587"/>
              <a:gd name="connsiteY1" fmla="*/ 0 h 1121906"/>
              <a:gd name="connsiteX2" fmla="*/ 2260396 w 2372587"/>
              <a:gd name="connsiteY2" fmla="*/ 0 h 1121906"/>
              <a:gd name="connsiteX3" fmla="*/ 2372587 w 2372587"/>
              <a:gd name="connsiteY3" fmla="*/ 112191 h 1121906"/>
              <a:gd name="connsiteX4" fmla="*/ 2372587 w 2372587"/>
              <a:gd name="connsiteY4" fmla="*/ 1009715 h 1121906"/>
              <a:gd name="connsiteX5" fmla="*/ 2260396 w 2372587"/>
              <a:gd name="connsiteY5" fmla="*/ 1121906 h 1121906"/>
              <a:gd name="connsiteX6" fmla="*/ 112191 w 2372587"/>
              <a:gd name="connsiteY6" fmla="*/ 1121906 h 1121906"/>
              <a:gd name="connsiteX7" fmla="*/ 0 w 2372587"/>
              <a:gd name="connsiteY7" fmla="*/ 1009715 h 1121906"/>
              <a:gd name="connsiteX8" fmla="*/ 0 w 2372587"/>
              <a:gd name="connsiteY8" fmla="*/ 112191 h 112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2587" h="1121906">
                <a:moveTo>
                  <a:pt x="0" y="112191"/>
                </a:moveTo>
                <a:cubicBezTo>
                  <a:pt x="0" y="50230"/>
                  <a:pt x="50230" y="0"/>
                  <a:pt x="112191" y="0"/>
                </a:cubicBezTo>
                <a:lnTo>
                  <a:pt x="2260396" y="0"/>
                </a:lnTo>
                <a:cubicBezTo>
                  <a:pt x="2322357" y="0"/>
                  <a:pt x="2372587" y="50230"/>
                  <a:pt x="2372587" y="112191"/>
                </a:cubicBezTo>
                <a:lnTo>
                  <a:pt x="2372587" y="1009715"/>
                </a:lnTo>
                <a:cubicBezTo>
                  <a:pt x="2372587" y="1071676"/>
                  <a:pt x="2322357" y="1121906"/>
                  <a:pt x="2260396" y="1121906"/>
                </a:cubicBezTo>
                <a:lnTo>
                  <a:pt x="112191" y="1121906"/>
                </a:lnTo>
                <a:cubicBezTo>
                  <a:pt x="50230" y="1121906"/>
                  <a:pt x="0" y="1071676"/>
                  <a:pt x="0" y="1009715"/>
                </a:cubicBezTo>
                <a:lnTo>
                  <a:pt x="0" y="112191"/>
                </a:lnTo>
                <a:close/>
              </a:path>
            </a:pathLst>
          </a:custGeom>
          <a:solidFill>
            <a:srgbClr val="99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20" tIns="55720" rIns="55720" bIns="5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 МУП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314,4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3980000">
            <a:off x="1912280" y="2104256"/>
            <a:ext cx="1667541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786579" y="1392112"/>
            <a:ext cx="2673290" cy="1259868"/>
          </a:xfrm>
          <a:custGeom>
            <a:avLst/>
            <a:gdLst>
              <a:gd name="connsiteX0" fmla="*/ 0 w 2673290"/>
              <a:gd name="connsiteY0" fmla="*/ 125987 h 1259868"/>
              <a:gd name="connsiteX1" fmla="*/ 125987 w 2673290"/>
              <a:gd name="connsiteY1" fmla="*/ 0 h 1259868"/>
              <a:gd name="connsiteX2" fmla="*/ 2547303 w 2673290"/>
              <a:gd name="connsiteY2" fmla="*/ 0 h 1259868"/>
              <a:gd name="connsiteX3" fmla="*/ 2673290 w 2673290"/>
              <a:gd name="connsiteY3" fmla="*/ 125987 h 1259868"/>
              <a:gd name="connsiteX4" fmla="*/ 2673290 w 2673290"/>
              <a:gd name="connsiteY4" fmla="*/ 1133881 h 1259868"/>
              <a:gd name="connsiteX5" fmla="*/ 2547303 w 2673290"/>
              <a:gd name="connsiteY5" fmla="*/ 1259868 h 1259868"/>
              <a:gd name="connsiteX6" fmla="*/ 125987 w 2673290"/>
              <a:gd name="connsiteY6" fmla="*/ 1259868 h 1259868"/>
              <a:gd name="connsiteX7" fmla="*/ 0 w 2673290"/>
              <a:gd name="connsiteY7" fmla="*/ 1133881 h 1259868"/>
              <a:gd name="connsiteX8" fmla="*/ 0 w 2673290"/>
              <a:gd name="connsiteY8" fmla="*/ 125987 h 12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290" h="1259868">
                <a:moveTo>
                  <a:pt x="0" y="125987"/>
                </a:moveTo>
                <a:cubicBezTo>
                  <a:pt x="0" y="56406"/>
                  <a:pt x="56406" y="0"/>
                  <a:pt x="125987" y="0"/>
                </a:cubicBezTo>
                <a:lnTo>
                  <a:pt x="2547303" y="0"/>
                </a:lnTo>
                <a:cubicBezTo>
                  <a:pt x="2616884" y="0"/>
                  <a:pt x="2673290" y="56406"/>
                  <a:pt x="2673290" y="125987"/>
                </a:cubicBezTo>
                <a:lnTo>
                  <a:pt x="2673290" y="1133881"/>
                </a:lnTo>
                <a:cubicBezTo>
                  <a:pt x="2673290" y="1203462"/>
                  <a:pt x="2616884" y="1259868"/>
                  <a:pt x="2547303" y="1259868"/>
                </a:cubicBezTo>
                <a:lnTo>
                  <a:pt x="125987" y="1259868"/>
                </a:lnTo>
                <a:cubicBezTo>
                  <a:pt x="56406" y="1259868"/>
                  <a:pt x="0" y="1203462"/>
                  <a:pt x="0" y="1133881"/>
                </a:cubicBezTo>
                <a:lnTo>
                  <a:pt x="0" y="12598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60" tIns="59760" rIns="59760" bIns="597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работы комиссии по неформальной занятости проведено 18 рейдов, выявлено 14 физических лиц, осуществляющих предпринимательскую деятельность без регистрации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1005993">
            <a:off x="1347976" y="3558058"/>
            <a:ext cx="1386013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илиния 11"/>
          <p:cNvSpPr/>
          <p:nvPr/>
        </p:nvSpPr>
        <p:spPr>
          <a:xfrm>
            <a:off x="201313" y="3337905"/>
            <a:ext cx="1980382" cy="1154999"/>
          </a:xfrm>
          <a:custGeom>
            <a:avLst/>
            <a:gdLst>
              <a:gd name="connsiteX0" fmla="*/ 0 w 1980382"/>
              <a:gd name="connsiteY0" fmla="*/ 92659 h 926588"/>
              <a:gd name="connsiteX1" fmla="*/ 92659 w 1980382"/>
              <a:gd name="connsiteY1" fmla="*/ 0 h 926588"/>
              <a:gd name="connsiteX2" fmla="*/ 1887723 w 1980382"/>
              <a:gd name="connsiteY2" fmla="*/ 0 h 926588"/>
              <a:gd name="connsiteX3" fmla="*/ 1980382 w 1980382"/>
              <a:gd name="connsiteY3" fmla="*/ 92659 h 926588"/>
              <a:gd name="connsiteX4" fmla="*/ 1980382 w 1980382"/>
              <a:gd name="connsiteY4" fmla="*/ 833929 h 926588"/>
              <a:gd name="connsiteX5" fmla="*/ 1887723 w 1980382"/>
              <a:gd name="connsiteY5" fmla="*/ 926588 h 926588"/>
              <a:gd name="connsiteX6" fmla="*/ 92659 w 1980382"/>
              <a:gd name="connsiteY6" fmla="*/ 926588 h 926588"/>
              <a:gd name="connsiteX7" fmla="*/ 0 w 1980382"/>
              <a:gd name="connsiteY7" fmla="*/ 833929 h 926588"/>
              <a:gd name="connsiteX8" fmla="*/ 0 w 1980382"/>
              <a:gd name="connsiteY8" fmla="*/ 92659 h 9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382" h="926588">
                <a:moveTo>
                  <a:pt x="0" y="92659"/>
                </a:moveTo>
                <a:cubicBezTo>
                  <a:pt x="0" y="41485"/>
                  <a:pt x="41485" y="0"/>
                  <a:pt x="92659" y="0"/>
                </a:cubicBezTo>
                <a:lnTo>
                  <a:pt x="1887723" y="0"/>
                </a:lnTo>
                <a:cubicBezTo>
                  <a:pt x="1938897" y="0"/>
                  <a:pt x="1980382" y="41485"/>
                  <a:pt x="1980382" y="92659"/>
                </a:cubicBezTo>
                <a:lnTo>
                  <a:pt x="1980382" y="833929"/>
                </a:lnTo>
                <a:cubicBezTo>
                  <a:pt x="1980382" y="885103"/>
                  <a:pt x="1938897" y="926588"/>
                  <a:pt x="1887723" y="926588"/>
                </a:cubicBezTo>
                <a:lnTo>
                  <a:pt x="92659" y="926588"/>
                </a:lnTo>
                <a:cubicBezTo>
                  <a:pt x="41485" y="926588"/>
                  <a:pt x="0" y="885103"/>
                  <a:pt x="0" y="833929"/>
                </a:cubicBezTo>
                <a:lnTo>
                  <a:pt x="0" y="92659"/>
                </a:lnTo>
                <a:close/>
              </a:path>
            </a:pathLst>
          </a:custGeom>
          <a:solidFill>
            <a:srgbClr val="CC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99" tIns="49999" rIns="49999" bIns="4999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финансово-экономической деятельности МУП           4,2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5400000">
            <a:off x="3894276" y="5025946"/>
            <a:ext cx="1355448" cy="79209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3459869" y="5421991"/>
            <a:ext cx="2301384" cy="1154321"/>
          </a:xfrm>
          <a:custGeom>
            <a:avLst/>
            <a:gdLst>
              <a:gd name="connsiteX0" fmla="*/ 0 w 2287649"/>
              <a:gd name="connsiteY0" fmla="*/ 129676 h 1296761"/>
              <a:gd name="connsiteX1" fmla="*/ 129676 w 2287649"/>
              <a:gd name="connsiteY1" fmla="*/ 0 h 1296761"/>
              <a:gd name="connsiteX2" fmla="*/ 2157973 w 2287649"/>
              <a:gd name="connsiteY2" fmla="*/ 0 h 1296761"/>
              <a:gd name="connsiteX3" fmla="*/ 2287649 w 2287649"/>
              <a:gd name="connsiteY3" fmla="*/ 129676 h 1296761"/>
              <a:gd name="connsiteX4" fmla="*/ 2287649 w 2287649"/>
              <a:gd name="connsiteY4" fmla="*/ 1167085 h 1296761"/>
              <a:gd name="connsiteX5" fmla="*/ 2157973 w 2287649"/>
              <a:gd name="connsiteY5" fmla="*/ 1296761 h 1296761"/>
              <a:gd name="connsiteX6" fmla="*/ 129676 w 2287649"/>
              <a:gd name="connsiteY6" fmla="*/ 1296761 h 1296761"/>
              <a:gd name="connsiteX7" fmla="*/ 0 w 2287649"/>
              <a:gd name="connsiteY7" fmla="*/ 1167085 h 1296761"/>
              <a:gd name="connsiteX8" fmla="*/ 0 w 2287649"/>
              <a:gd name="connsiteY8" fmla="*/ 129676 h 12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649" h="1296761">
                <a:moveTo>
                  <a:pt x="0" y="129676"/>
                </a:moveTo>
                <a:cubicBezTo>
                  <a:pt x="0" y="58058"/>
                  <a:pt x="58058" y="0"/>
                  <a:pt x="129676" y="0"/>
                </a:cubicBezTo>
                <a:lnTo>
                  <a:pt x="2157973" y="0"/>
                </a:lnTo>
                <a:cubicBezTo>
                  <a:pt x="2229591" y="0"/>
                  <a:pt x="2287649" y="58058"/>
                  <a:pt x="2287649" y="129676"/>
                </a:cubicBezTo>
                <a:lnTo>
                  <a:pt x="2287649" y="1167085"/>
                </a:lnTo>
                <a:cubicBezTo>
                  <a:pt x="2287649" y="1238703"/>
                  <a:pt x="2229591" y="1296761"/>
                  <a:pt x="2157973" y="1296761"/>
                </a:cubicBezTo>
                <a:lnTo>
                  <a:pt x="129676" y="1296761"/>
                </a:lnTo>
                <a:cubicBezTo>
                  <a:pt x="58058" y="1296761"/>
                  <a:pt x="0" y="1238703"/>
                  <a:pt x="0" y="1167085"/>
                </a:cubicBezTo>
                <a:lnTo>
                  <a:pt x="0" y="12967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41" tIns="60841" rIns="60841" bIns="6084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имущества, находящегося в муниципальной собственности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514,7 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1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92875"/>
            <a:ext cx="4603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6C584-1218-41BD-961B-A4144921C44F}" type="slidenum">
              <a:rPr lang="ru-RU"/>
              <a:pPr/>
              <a:t>27</a:t>
            </a:fld>
            <a:endParaRPr lang="ru-RU" dirty="0" smtClean="0">
              <a:solidFill>
                <a:srgbClr val="7F7F7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260350"/>
            <a:ext cx="86407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620713"/>
            <a:ext cx="8640763" cy="252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Расходы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3213100"/>
            <a:ext cx="72723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435205" name="Picture 2" descr="http://forum.relicvia.ru/uploads/monthly_03_2011/post-8687-13010639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3789363"/>
            <a:ext cx="4460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6" name="Picture 4" descr="http://ulpressa.ru/wp-content/uploads/old/600PC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3789363"/>
            <a:ext cx="5032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7" name="Picture 6" descr="http://im3-tub-ru.yandex.net/i?id=316166057-50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789363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2425" y="4322763"/>
            <a:ext cx="794" cy="177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0113" y="4337050"/>
            <a:ext cx="0" cy="115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30" idx="2"/>
          </p:cNvCxnSpPr>
          <p:nvPr/>
        </p:nvCxnSpPr>
        <p:spPr>
          <a:xfrm>
            <a:off x="1511300" y="4313238"/>
            <a:ext cx="17463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1" name="TextBox 20"/>
          <p:cNvSpPr txBox="1">
            <a:spLocks noChangeArrowheads="1"/>
          </p:cNvSpPr>
          <p:nvPr/>
        </p:nvSpPr>
        <p:spPr bwMode="auto">
          <a:xfrm>
            <a:off x="53311" y="6093296"/>
            <a:ext cx="1980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 «Общегосударственные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435212" name="TextBox 22"/>
          <p:cNvSpPr txBox="1">
            <a:spLocks noChangeArrowheads="1"/>
          </p:cNvSpPr>
          <p:nvPr/>
        </p:nvSpPr>
        <p:spPr bwMode="auto">
          <a:xfrm>
            <a:off x="423861" y="5492695"/>
            <a:ext cx="1411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«Национальная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оборона»</a:t>
            </a:r>
          </a:p>
        </p:txBody>
      </p:sp>
      <p:sp>
        <p:nvSpPr>
          <p:cNvPr id="435213" name="TextBox 25"/>
          <p:cNvSpPr txBox="1">
            <a:spLocks noChangeArrowheads="1"/>
          </p:cNvSpPr>
          <p:nvPr/>
        </p:nvSpPr>
        <p:spPr bwMode="auto">
          <a:xfrm>
            <a:off x="977900" y="4416425"/>
            <a:ext cx="1608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 «Национальная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безопасность и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правоохранительная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</p:txBody>
      </p:sp>
      <p:pic>
        <p:nvPicPr>
          <p:cNvPr id="435214" name="Picture 8" descr="http://img0.liveinternet.ru/images/attach/c/1/57/102/57102505_dandelion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6900" y="378936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352800" y="4313238"/>
            <a:ext cx="109538" cy="108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6" name="TextBox 1023"/>
          <p:cNvSpPr txBox="1">
            <a:spLocks noChangeArrowheads="1"/>
          </p:cNvSpPr>
          <p:nvPr/>
        </p:nvSpPr>
        <p:spPr bwMode="auto">
          <a:xfrm>
            <a:off x="3177810" y="5400361"/>
            <a:ext cx="108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06 «Охрана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</a:p>
        </p:txBody>
      </p:sp>
      <p:pic>
        <p:nvPicPr>
          <p:cNvPr id="435217" name="Picture 10" descr="http://www.stroi-s.ru/i/do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475" y="3789363"/>
            <a:ext cx="566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Прямая соединительная линия 1026"/>
          <p:cNvCxnSpPr>
            <a:endCxn id="435219" idx="0"/>
          </p:cNvCxnSpPr>
          <p:nvPr/>
        </p:nvCxnSpPr>
        <p:spPr>
          <a:xfrm>
            <a:off x="2813050" y="4337050"/>
            <a:ext cx="125450" cy="164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9" name="TextBox 1038"/>
          <p:cNvSpPr txBox="1">
            <a:spLocks noChangeArrowheads="1"/>
          </p:cNvSpPr>
          <p:nvPr/>
        </p:nvSpPr>
        <p:spPr bwMode="auto">
          <a:xfrm>
            <a:off x="2355423" y="5985307"/>
            <a:ext cx="11661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 «Жилищно-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</a:t>
            </a:r>
          </a:p>
        </p:txBody>
      </p:sp>
      <p:pic>
        <p:nvPicPr>
          <p:cNvPr id="435220" name="Picture 12" descr="http://www.malatyahaber.com/sites/malatyahaber.com/files/haberler/2013/06/10/universteeg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1088" y="3789363"/>
            <a:ext cx="5905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5" name="Прямая соединительная линия 1044"/>
          <p:cNvCxnSpPr/>
          <p:nvPr/>
        </p:nvCxnSpPr>
        <p:spPr>
          <a:xfrm>
            <a:off x="3916363" y="430371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2" name="TextBox 1047"/>
          <p:cNvSpPr txBox="1">
            <a:spLocks noChangeArrowheads="1"/>
          </p:cNvSpPr>
          <p:nvPr/>
        </p:nvSpPr>
        <p:spPr bwMode="auto">
          <a:xfrm>
            <a:off x="3407569" y="4552950"/>
            <a:ext cx="13743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07 «Образование»</a:t>
            </a:r>
          </a:p>
        </p:txBody>
      </p:sp>
      <p:pic>
        <p:nvPicPr>
          <p:cNvPr id="435223" name="Picture 14" descr="http://www.lifanovsky.com/wp-content/uploads/2009/06/bolshoi_draw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6413" y="3789363"/>
            <a:ext cx="4381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1" name="Прямая соединительная линия 1050"/>
          <p:cNvCxnSpPr/>
          <p:nvPr/>
        </p:nvCxnSpPr>
        <p:spPr>
          <a:xfrm>
            <a:off x="4535488" y="4344988"/>
            <a:ext cx="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5" name="TextBox 1053"/>
          <p:cNvSpPr txBox="1">
            <a:spLocks noChangeArrowheads="1"/>
          </p:cNvSpPr>
          <p:nvPr/>
        </p:nvSpPr>
        <p:spPr bwMode="auto">
          <a:xfrm>
            <a:off x="4258304" y="5400361"/>
            <a:ext cx="1333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 «Культура,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</a:p>
        </p:txBody>
      </p:sp>
      <p:pic>
        <p:nvPicPr>
          <p:cNvPr id="435226" name="Picture 16" descr="http://vgae.ru/uploads/posts/2011-03/1300084874_image02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6163" y="3789363"/>
            <a:ext cx="6080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Прямая соединительная линия 1056"/>
          <p:cNvCxnSpPr>
            <a:endCxn id="435228" idx="0"/>
          </p:cNvCxnSpPr>
          <p:nvPr/>
        </p:nvCxnSpPr>
        <p:spPr>
          <a:xfrm>
            <a:off x="5160963" y="4344988"/>
            <a:ext cx="403815" cy="174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8" name="TextBox 1060"/>
          <p:cNvSpPr txBox="1">
            <a:spLocks noChangeArrowheads="1"/>
          </p:cNvSpPr>
          <p:nvPr/>
        </p:nvSpPr>
        <p:spPr bwMode="auto">
          <a:xfrm>
            <a:off x="4737019" y="6092572"/>
            <a:ext cx="1655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09 «Здравоохранение»</a:t>
            </a:r>
          </a:p>
        </p:txBody>
      </p:sp>
      <p:pic>
        <p:nvPicPr>
          <p:cNvPr id="435229" name="Picture 18" descr="http://v2.nabchelny.ru/upload/resize_cache/iblock/3d1/600_420_0/DSC_644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43550" y="3789363"/>
            <a:ext cx="504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5" name="Прямая соединительная линия 1064"/>
          <p:cNvCxnSpPr/>
          <p:nvPr/>
        </p:nvCxnSpPr>
        <p:spPr>
          <a:xfrm>
            <a:off x="5795963" y="4329113"/>
            <a:ext cx="0" cy="113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1" name="TextBox 1067"/>
          <p:cNvSpPr txBox="1">
            <a:spLocks noChangeArrowheads="1"/>
          </p:cNvSpPr>
          <p:nvPr/>
        </p:nvSpPr>
        <p:spPr bwMode="auto">
          <a:xfrm>
            <a:off x="5594350" y="5461330"/>
            <a:ext cx="1274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«Социальная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</a:p>
        </p:txBody>
      </p:sp>
      <p:pic>
        <p:nvPicPr>
          <p:cNvPr id="435232" name="Picture 20" descr="http://im0-tub-ru.yandex.net/i?id=448636504-14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08700" y="3789363"/>
            <a:ext cx="576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1" name="Прямая соединительная линия 1070"/>
          <p:cNvCxnSpPr/>
          <p:nvPr/>
        </p:nvCxnSpPr>
        <p:spPr>
          <a:xfrm>
            <a:off x="6399213" y="4303713"/>
            <a:ext cx="1587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4" name="TextBox 1074"/>
          <p:cNvSpPr txBox="1">
            <a:spLocks noChangeArrowheads="1"/>
          </p:cNvSpPr>
          <p:nvPr/>
        </p:nvSpPr>
        <p:spPr bwMode="auto">
          <a:xfrm>
            <a:off x="5890030" y="4543038"/>
            <a:ext cx="1241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«Физическая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</a:p>
        </p:txBody>
      </p:sp>
      <p:pic>
        <p:nvPicPr>
          <p:cNvPr id="435235" name="Picture 22" descr="http://debri-dv.ru/filedata/debri-dv/images_small/7107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13538" y="3789363"/>
            <a:ext cx="53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4" name="Прямая соединительная линия 1083"/>
          <p:cNvCxnSpPr>
            <a:endCxn id="435237" idx="0"/>
          </p:cNvCxnSpPr>
          <p:nvPr/>
        </p:nvCxnSpPr>
        <p:spPr>
          <a:xfrm>
            <a:off x="6983413" y="4303713"/>
            <a:ext cx="134582" cy="155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7" name="TextBox 1087"/>
          <p:cNvSpPr txBox="1">
            <a:spLocks noChangeArrowheads="1"/>
          </p:cNvSpPr>
          <p:nvPr/>
        </p:nvSpPr>
        <p:spPr bwMode="auto">
          <a:xfrm>
            <a:off x="6571659" y="5862026"/>
            <a:ext cx="1092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«Средства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информации»</a:t>
            </a:r>
          </a:p>
        </p:txBody>
      </p:sp>
      <p:pic>
        <p:nvPicPr>
          <p:cNvPr id="435238" name="Picture 24" descr="http://img1.liveinternet.ru/images/attach/c/2/74/637/74637695_money_1400x1050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89800" y="3789363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4" name="Прямая соединительная линия 1093"/>
          <p:cNvCxnSpPr/>
          <p:nvPr/>
        </p:nvCxnSpPr>
        <p:spPr>
          <a:xfrm>
            <a:off x="7586663" y="4273550"/>
            <a:ext cx="0" cy="23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0" name="TextBox 1095"/>
          <p:cNvSpPr txBox="1">
            <a:spLocks noChangeArrowheads="1"/>
          </p:cNvSpPr>
          <p:nvPr/>
        </p:nvSpPr>
        <p:spPr bwMode="auto">
          <a:xfrm>
            <a:off x="7131050" y="4510088"/>
            <a:ext cx="1757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«Обслуживание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государственного и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долга»</a:t>
            </a:r>
          </a:p>
        </p:txBody>
      </p:sp>
      <p:pic>
        <p:nvPicPr>
          <p:cNvPr id="435241" name="Picture 26" descr="http://dragon-cha.ru/d/375300/d/meshochek_drakon_1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56550" y="3789363"/>
            <a:ext cx="647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9" name="Двойная стрелка влево/вправо 1098"/>
          <p:cNvSpPr/>
          <p:nvPr/>
        </p:nvSpPr>
        <p:spPr>
          <a:xfrm>
            <a:off x="8172450" y="4048125"/>
            <a:ext cx="215900" cy="85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1" name="Прямая соединительная линия 1100"/>
          <p:cNvCxnSpPr/>
          <p:nvPr/>
        </p:nvCxnSpPr>
        <p:spPr>
          <a:xfrm>
            <a:off x="8280400" y="4324350"/>
            <a:ext cx="323850" cy="130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4" name="TextBox 1103"/>
          <p:cNvSpPr txBox="1">
            <a:spLocks noChangeArrowheads="1"/>
          </p:cNvSpPr>
          <p:nvPr/>
        </p:nvSpPr>
        <p:spPr bwMode="auto">
          <a:xfrm>
            <a:off x="7608906" y="5564014"/>
            <a:ext cx="155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«Межбюджетные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характера»</a:t>
            </a:r>
          </a:p>
        </p:txBody>
      </p:sp>
      <p:pic>
        <p:nvPicPr>
          <p:cNvPr id="435245" name="Picture 30" descr="http://www.stiebelrus.com/modules/gallery/uploads/obl1/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35150" y="3789363"/>
            <a:ext cx="5778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6" name="Прямая соединительная линия 1135"/>
          <p:cNvCxnSpPr>
            <a:endCxn id="435247" idx="0"/>
          </p:cNvCxnSpPr>
          <p:nvPr/>
        </p:nvCxnSpPr>
        <p:spPr>
          <a:xfrm>
            <a:off x="2160588" y="4339982"/>
            <a:ext cx="319636" cy="1163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7" name="TextBox 1139"/>
          <p:cNvSpPr txBox="1">
            <a:spLocks noChangeArrowheads="1"/>
          </p:cNvSpPr>
          <p:nvPr/>
        </p:nvSpPr>
        <p:spPr bwMode="auto">
          <a:xfrm>
            <a:off x="1763649" y="5503415"/>
            <a:ext cx="1433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 «Национальная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</p:txBody>
      </p:sp>
      <p:sp>
        <p:nvSpPr>
          <p:cNvPr id="435248" name="Номер слайда 47"/>
          <p:cNvSpPr>
            <a:spLocks noGrp="1"/>
          </p:cNvSpPr>
          <p:nvPr>
            <p:ph type="sldNum" sz="quarter" idx="12"/>
          </p:nvPr>
        </p:nvSpPr>
        <p:spPr bwMode="auto">
          <a:xfrm>
            <a:off x="8009784" y="6356350"/>
            <a:ext cx="677016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6C584-1218-41BD-961B-A4144921C4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" y="30739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1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59644"/>
              </p:ext>
            </p:extLst>
          </p:nvPr>
        </p:nvGraphicFramePr>
        <p:xfrm>
          <a:off x="98425" y="1685925"/>
          <a:ext cx="89281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02" name="Лист" r:id="rId3" imgW="8753602" imgH="4772152" progId="Excel.Sheet.8">
                  <p:embed followColorScheme="full"/>
                </p:oleObj>
              </mc:Choice>
              <mc:Fallback>
                <p:oleObj name="Лист" r:id="rId3" imgW="8753602" imgH="4772152" progId="Excel.Sheet.8">
                  <p:embed followColorScheme="full"/>
                  <p:pic>
                    <p:nvPicPr>
                      <p:cNvPr id="0" name="Picture 16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685925"/>
                        <a:ext cx="8928100" cy="5000625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     Дергачевского муниципального района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  2014-2017 годы (тыс. руб.)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29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7253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800975">
            <a:off x="1854030" y="2942727"/>
            <a:ext cx="2130639" cy="900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снижение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 </a:t>
            </a:r>
            <a:r>
              <a:rPr lang="ru-RU" sz="1400" dirty="0">
                <a:solidFill>
                  <a:schemeClr val="tx1"/>
                </a:solidFill>
              </a:rPr>
              <a:t>29 349,3 тыс. руб. </a:t>
            </a:r>
          </a:p>
        </p:txBody>
      </p:sp>
      <p:sp>
        <p:nvSpPr>
          <p:cNvPr id="9" name="Стрелка вправо 8"/>
          <p:cNvSpPr/>
          <p:nvPr/>
        </p:nvSpPr>
        <p:spPr>
          <a:xfrm rot="800975">
            <a:off x="5871314" y="3518792"/>
            <a:ext cx="2130639" cy="900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снижение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 55 354,4 </a:t>
            </a:r>
            <a:r>
              <a:rPr lang="ru-RU" sz="1400" dirty="0">
                <a:solidFill>
                  <a:schemeClr val="tx1"/>
                </a:solidFill>
              </a:rPr>
              <a:t>тыс. руб. 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391600">
            <a:off x="3855090" y="3230758"/>
            <a:ext cx="2130639" cy="900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увеличение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 26982,3 </a:t>
            </a:r>
            <a:r>
              <a:rPr lang="ru-RU" sz="1400" dirty="0">
                <a:solidFill>
                  <a:schemeClr val="tx1"/>
                </a:solidFill>
              </a:rPr>
              <a:t>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1848" y="764704"/>
            <a:ext cx="9144000" cy="59769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– ЭТО ПЛАН ДОХОДОВ И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Дергачевского муниципального района является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расходует поступившие доходы для выполнения своих функций и предоставления общественных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(муниципальных)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услуг: образование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спорт, социальное обеспечение,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общественных интересов, гражданских прав и свобод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504056"/>
          </a:xfrm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30D2B-D2F0-412D-824B-903627BFC36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8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консолидированного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бюджета Дергачевского муниципального района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за 2015-2017 годы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30</a:t>
            </a:fld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3929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998386"/>
              </p:ext>
            </p:extLst>
          </p:nvPr>
        </p:nvGraphicFramePr>
        <p:xfrm>
          <a:off x="1619672" y="1504529"/>
          <a:ext cx="284162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89" name="Worksheet" r:id="rId3" imgW="4800600" imgH="3590925" progId="Excel.Sheet.8">
                  <p:embed/>
                </p:oleObj>
              </mc:Choice>
              <mc:Fallback>
                <p:oleObj name="Worksheet" r:id="rId3" imgW="4800600" imgH="3590925" progId="Excel.Sheet.8">
                  <p:embed/>
                  <p:pic>
                    <p:nvPicPr>
                      <p:cNvPr id="0" name="Picture 3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04529"/>
                        <a:ext cx="2841625" cy="20224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03848" y="1279015"/>
            <a:ext cx="1440159" cy="5760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47310,8 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3321050"/>
            <a:ext cx="2232248" cy="72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278341,2 тыс.руб</a:t>
            </a:r>
            <a:r>
              <a:rPr lang="ru-RU" sz="12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649934"/>
            <a:ext cx="1648570" cy="72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13235,4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855989" y="1535658"/>
            <a:ext cx="360040" cy="474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3"/>
          </p:cNvCxnSpPr>
          <p:nvPr/>
        </p:nvCxnSpPr>
        <p:spPr>
          <a:xfrm>
            <a:off x="1648570" y="2009974"/>
            <a:ext cx="403150" cy="65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079" y="1124743"/>
            <a:ext cx="301871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/>
              <a:t>Фактическое исполнение за </a:t>
            </a:r>
            <a:r>
              <a:rPr lang="ru-RU" sz="1400" u="sng" dirty="0" smtClean="0"/>
              <a:t>2015 </a:t>
            </a:r>
            <a:r>
              <a:rPr lang="ru-RU" sz="1400" u="sng" dirty="0"/>
              <a:t>год</a:t>
            </a:r>
          </a:p>
        </p:txBody>
      </p:sp>
      <p:graphicFrame>
        <p:nvGraphicFramePr>
          <p:cNvPr id="43930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049450"/>
              </p:ext>
            </p:extLst>
          </p:nvPr>
        </p:nvGraphicFramePr>
        <p:xfrm>
          <a:off x="5256360" y="2708921"/>
          <a:ext cx="37179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90" name="Лист" r:id="rId5" imgW="3724402" imgH="2476500" progId="Excel.Sheet.8">
                  <p:embed/>
                </p:oleObj>
              </mc:Choice>
              <mc:Fallback>
                <p:oleObj name="Лист" r:id="rId5" imgW="3724402" imgH="2476500" progId="Excel.Sheet.8">
                  <p:embed/>
                  <p:pic>
                    <p:nvPicPr>
                      <p:cNvPr id="0" name="Picture 3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360" y="2708921"/>
                        <a:ext cx="3717925" cy="24701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393335" y="1855079"/>
            <a:ext cx="1296988" cy="7273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49678,4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2009974"/>
            <a:ext cx="1511597" cy="6989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                       26355,8 </a:t>
            </a:r>
            <a:r>
              <a:rPr lang="ru-RU" sz="12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8144" y="5329618"/>
            <a:ext cx="1841326" cy="93677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289835,6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68375" y="1157067"/>
            <a:ext cx="373204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/>
              <a:t>Плановые показатели по бюджету на 2016 </a:t>
            </a:r>
            <a:r>
              <a:rPr lang="ru-RU" sz="1400" u="sng" dirty="0"/>
              <a:t>год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7028144" y="2582391"/>
            <a:ext cx="517872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3" idx="2"/>
          </p:cNvCxnSpPr>
          <p:nvPr/>
        </p:nvCxnSpPr>
        <p:spPr>
          <a:xfrm>
            <a:off x="5256361" y="2708921"/>
            <a:ext cx="755798" cy="61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4" idx="0"/>
          </p:cNvCxnSpPr>
          <p:nvPr/>
        </p:nvCxnSpPr>
        <p:spPr>
          <a:xfrm>
            <a:off x="7719370" y="4188031"/>
            <a:ext cx="229437" cy="114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2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77430"/>
              </p:ext>
            </p:extLst>
          </p:nvPr>
        </p:nvGraphicFramePr>
        <p:xfrm>
          <a:off x="827088" y="4724400"/>
          <a:ext cx="3154362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91" name="Лист" r:id="rId8" imgW="3724402" imgH="2514600" progId="Excel.Sheet.8">
                  <p:embed/>
                </p:oleObj>
              </mc:Choice>
              <mc:Fallback>
                <p:oleObj name="Лист" r:id="rId8" imgW="3724402" imgH="2514600" progId="Excel.Sheet.8">
                  <p:embed/>
                  <p:pic>
                    <p:nvPicPr>
                      <p:cNvPr id="0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24400"/>
                        <a:ext cx="3154362" cy="20462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4221088"/>
            <a:ext cx="438286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/>
              <a:t>Плановые показатели по проекту бюджета на 2017 </a:t>
            </a:r>
            <a:r>
              <a:rPr lang="ru-RU" sz="1400" u="sng" dirty="0"/>
              <a:t>год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5024892"/>
            <a:ext cx="824285" cy="12179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                       7708,9 </a:t>
            </a:r>
            <a:r>
              <a:rPr lang="ru-RU" sz="12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24285" y="5305544"/>
            <a:ext cx="685071" cy="19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339752" y="5045236"/>
            <a:ext cx="1782911" cy="165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7425" y="5732239"/>
            <a:ext cx="755798" cy="61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122663" y="4578232"/>
            <a:ext cx="1025401" cy="7273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49071,1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35697" y="5798005"/>
            <a:ext cx="1841326" cy="7993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253735,3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3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659554"/>
              </p:ext>
            </p:extLst>
          </p:nvPr>
        </p:nvGraphicFramePr>
        <p:xfrm>
          <a:off x="107504" y="1268413"/>
          <a:ext cx="8920609" cy="540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89" name="Лист" r:id="rId3" imgW="8705850" imgH="4895850" progId="Excel.Sheet.8">
                  <p:embed/>
                </p:oleObj>
              </mc:Choice>
              <mc:Fallback>
                <p:oleObj name="Лист" r:id="rId3" imgW="8705850" imgH="4895850" progId="Excel.Sheet.8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413"/>
                        <a:ext cx="8920609" cy="5400947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Структура расходов консолидированного бюджета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 2015-2017 годы (тыс. руб.)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31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1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76588"/>
              </p:ext>
            </p:extLst>
          </p:nvPr>
        </p:nvGraphicFramePr>
        <p:xfrm>
          <a:off x="0" y="1226257"/>
          <a:ext cx="91440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5" name="Лист" r:id="rId3" imgW="8458200" imgH="4991100" progId="Excel.Sheet.8">
                  <p:embed followColorScheme="full"/>
                </p:oleObj>
              </mc:Choice>
              <mc:Fallback>
                <p:oleObj name="Лист" r:id="rId3" imgW="8458200" imgH="4991100" progId="Excel.Sheet.8">
                  <p:embed followColorScheme="full"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6257"/>
                        <a:ext cx="9144000" cy="560863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 за  2015-2017 годы (тыс. руб.)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32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7253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800975">
            <a:off x="5637545" y="3068617"/>
            <a:ext cx="1792569" cy="765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снижение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  57 821,2 тыс</a:t>
            </a:r>
            <a:r>
              <a:rPr lang="ru-RU" sz="1000" dirty="0">
                <a:solidFill>
                  <a:schemeClr val="tx1"/>
                </a:solidFill>
              </a:rPr>
              <a:t>. руб.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 rot="20640110">
            <a:off x="3410503" y="2797764"/>
            <a:ext cx="1795569" cy="752714"/>
          </a:xfrm>
          <a:prstGeom prst="rightArrow">
            <a:avLst>
              <a:gd name="adj1" fmla="val 50000"/>
              <a:gd name="adj2" fmla="val 48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увеличение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  25 005,0 тыс</a:t>
            </a:r>
            <a:r>
              <a:rPr lang="ru-RU" sz="1000" dirty="0">
                <a:solidFill>
                  <a:schemeClr val="tx1"/>
                </a:solidFill>
              </a:rPr>
              <a:t>. руб.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77520708"/>
              </p:ext>
            </p:extLst>
          </p:nvPr>
        </p:nvGraphicFramePr>
        <p:xfrm>
          <a:off x="0" y="1481120"/>
          <a:ext cx="9138300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4689" y="4561251"/>
            <a:ext cx="184048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0700  Образование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213 418,7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756" y="2481262"/>
            <a:ext cx="2101158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7 708,9 </a:t>
            </a:r>
            <a:r>
              <a:rPr lang="ru-RU" sz="1000" b="1" dirty="0"/>
              <a:t>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158" y="3500418"/>
            <a:ext cx="1776957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0900  Здравоохранение 0,0 тыс</a:t>
            </a:r>
            <a:r>
              <a:rPr lang="ru-RU" sz="1000" b="1" dirty="0"/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1182801" y="115888"/>
            <a:ext cx="78945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СТРУКТУРА  </a:t>
            </a:r>
            <a:r>
              <a:rPr lang="ru-RU" sz="16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16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ДЕРГАЧЕВСКОГО МУНИЦИПАЛЬНОГО </a:t>
            </a:r>
            <a:r>
              <a:rPr lang="ru-RU" sz="16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РАЙОНА </a:t>
            </a:r>
            <a:r>
              <a:rPr lang="ru-RU" sz="16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2017</a:t>
            </a:r>
            <a:r>
              <a:rPr lang="ru-RU" sz="16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30493" y="5125461"/>
            <a:ext cx="1884906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1400 межбюджетные трансферты  </a:t>
            </a:r>
            <a:r>
              <a:rPr lang="ru-RU" sz="1000" b="1" dirty="0" smtClean="0"/>
              <a:t>2 460,8  </a:t>
            </a:r>
            <a:r>
              <a:rPr lang="ru-RU" sz="1000" b="1" dirty="0"/>
              <a:t>тыс.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9666" y="6000617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 105,0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3458" y="5519158"/>
            <a:ext cx="1842530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 smtClean="0"/>
              <a:t>31 308,0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27778" y="3773015"/>
            <a:ext cx="1800200" cy="878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1300  Обслуживание государственного и муниципального долга </a:t>
            </a:r>
            <a:r>
              <a:rPr lang="ru-RU" sz="1000" b="1" dirty="0" smtClean="0"/>
              <a:t>150,0 </a:t>
            </a:r>
            <a:r>
              <a:rPr lang="ru-RU" sz="1000" b="1" dirty="0"/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75247" y="1729205"/>
            <a:ext cx="2605156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0300  </a:t>
            </a:r>
            <a:r>
              <a:rPr lang="ru-RU" sz="1000" b="1" dirty="0"/>
              <a:t>Национальная </a:t>
            </a:r>
            <a:r>
              <a:rPr lang="ru-RU" sz="1000" b="1" dirty="0" smtClean="0"/>
              <a:t>безопасность и правоохранительная деятельность</a:t>
            </a:r>
            <a:endParaRPr lang="ru-RU" sz="1000" b="1" dirty="0"/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0,0 </a:t>
            </a:r>
            <a:r>
              <a:rPr lang="ru-RU" sz="1000" b="1" dirty="0"/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79530" y="1573204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1000  Социальная политика </a:t>
            </a:r>
            <a:r>
              <a:rPr lang="ru-RU" sz="1000" b="1" dirty="0" smtClean="0"/>
              <a:t>   9 008,6 </a:t>
            </a:r>
            <a:r>
              <a:rPr lang="ru-RU" sz="1000" b="1" dirty="0"/>
              <a:t>тыс. руб.</a:t>
            </a:r>
          </a:p>
        </p:txBody>
      </p:sp>
      <p:pic>
        <p:nvPicPr>
          <p:cNvPr id="2870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857" y="4495899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050" y="192531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269" y="543184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545" y="5867880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129" y="1700213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737" y="5015072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526" y="1921651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624" y="3954348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913" y="263814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913" y="3562240"/>
            <a:ext cx="579437" cy="43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861" y="1700213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32981" y="913633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26001,4 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19475" y="3068638"/>
            <a:ext cx="2363893" cy="2287491"/>
          </a:xfrm>
          <a:prstGeom prst="roundRect">
            <a:avLst>
              <a:gd name="adj" fmla="val 50000"/>
            </a:avLst>
          </a:prstGeom>
          <a:blipFill dpi="0" rotWithShape="1">
            <a:blip r:embed="rId18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290 291,4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930492" y="2851198"/>
            <a:ext cx="1949909" cy="461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 50,0  </a:t>
            </a:r>
            <a:r>
              <a:rPr lang="ru-RU" sz="1000" b="1" dirty="0"/>
              <a:t>тыс. руб.</a:t>
            </a:r>
          </a:p>
        </p:txBody>
      </p:sp>
      <p:pic>
        <p:nvPicPr>
          <p:cNvPr id="28725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67" y="95919"/>
            <a:ext cx="62052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804929" y="57445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6104868">
            <a:off x="4223365" y="5315754"/>
            <a:ext cx="233990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06194" y="6284199"/>
            <a:ext cx="2257833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1200   Средства массовой информации 80,0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31" y="5940726"/>
            <a:ext cx="695890" cy="5811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16" y="2827759"/>
            <a:ext cx="541248" cy="508214"/>
          </a:xfrm>
          <a:prstGeom prst="rect">
            <a:avLst/>
          </a:prstGeom>
        </p:spPr>
      </p:pic>
      <p:sp>
        <p:nvSpPr>
          <p:cNvPr id="3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5756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87" y="115888"/>
            <a:ext cx="6205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612" y="226547"/>
            <a:ext cx="7454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Уровень финансирования бюджета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Дергачевского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 муниципального района в 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2017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году</a:t>
            </a:r>
            <a:endParaRPr lang="ru-RU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2834087"/>
              </p:ext>
            </p:extLst>
          </p:nvPr>
        </p:nvGraphicFramePr>
        <p:xfrm>
          <a:off x="323528" y="1052736"/>
          <a:ext cx="8409735" cy="558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7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финансирования социальной сферы </a:t>
            </a:r>
            <a:r>
              <a:rPr lang="ru-RU" sz="2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муниципального района  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37137"/>
              </p:ext>
            </p:extLst>
          </p:nvPr>
        </p:nvGraphicFramePr>
        <p:xfrm>
          <a:off x="457200" y="980728"/>
          <a:ext cx="3898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99978600"/>
              </p:ext>
            </p:extLst>
          </p:nvPr>
        </p:nvGraphicFramePr>
        <p:xfrm>
          <a:off x="4211960" y="1052736"/>
          <a:ext cx="47525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67307123"/>
              </p:ext>
            </p:extLst>
          </p:nvPr>
        </p:nvGraphicFramePr>
        <p:xfrm>
          <a:off x="2555776" y="4077072"/>
          <a:ext cx="3912096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</a:rPr>
              <a:t>Структура расходов социальной сферы  </a:t>
            </a:r>
            <a:r>
              <a:rPr lang="ru-RU" sz="2400" b="1" i="1" dirty="0" err="1">
                <a:solidFill>
                  <a:srgbClr val="0070C0"/>
                </a:solidFill>
              </a:rPr>
              <a:t>Д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ергачевского</a:t>
            </a:r>
            <a:r>
              <a:rPr lang="ru-RU" sz="2400" b="1" i="1" dirty="0" smtClean="0">
                <a:solidFill>
                  <a:srgbClr val="0070C0"/>
                </a:solidFill>
              </a:rPr>
              <a:t> муниципального района в  2017 году</a:t>
            </a:r>
            <a:r>
              <a:rPr lang="ru-RU" sz="2400" b="1" i="1" dirty="0">
                <a:solidFill>
                  <a:srgbClr val="0070C0"/>
                </a:solidFill>
              </a:rPr>
              <a:t/>
            </a:r>
            <a:br>
              <a:rPr lang="ru-RU" sz="2400" b="1" i="1" dirty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01323"/>
              </p:ext>
            </p:extLst>
          </p:nvPr>
        </p:nvGraphicFramePr>
        <p:xfrm>
          <a:off x="179512" y="1196752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683568" y="3214688"/>
            <a:ext cx="7038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143422" y="873125"/>
            <a:ext cx="2428875" cy="1412875"/>
            <a:chOff x="6925017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925017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500837" y="844550"/>
            <a:ext cx="2571750" cy="1370013"/>
            <a:chOff x="6916848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916848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3999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Положительные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аспекты перехода на программный формат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бюджета –</a:t>
            </a:r>
          </a:p>
          <a:p>
            <a:pPr algn="ctr"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достижение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результатов реализации муниципальных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программ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17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с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76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43" y="0"/>
            <a:ext cx="62052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37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6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2"/>
          <p:cNvSpPr txBox="1">
            <a:spLocks noChangeArrowheads="1"/>
          </p:cNvSpPr>
          <p:nvPr/>
        </p:nvSpPr>
        <p:spPr bwMode="auto">
          <a:xfrm>
            <a:off x="1043608" y="206263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Сведения 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расходах бюджета  </a:t>
            </a:r>
            <a:r>
              <a:rPr lang="ru-RU" sz="20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Дергачевского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муниципального района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 реализацию 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муниципальных программ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в 2015-2017 годах</a:t>
            </a:r>
          </a:p>
        </p:txBody>
      </p:sp>
      <p:sp>
        <p:nvSpPr>
          <p:cNvPr id="15406" name="Text Box 70"/>
          <p:cNvSpPr txBox="1">
            <a:spLocks noChangeArrowheads="1"/>
          </p:cNvSpPr>
          <p:nvPr/>
        </p:nvSpPr>
        <p:spPr bwMode="auto">
          <a:xfrm>
            <a:off x="7380312" y="1052736"/>
            <a:ext cx="1249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sz="1600" dirty="0">
                <a:latin typeface="Times New Roman" pitchFamily="18" charset="0"/>
                <a:cs typeface="Arial" charset="0"/>
              </a:rPr>
              <a:t>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85622"/>
              </p:ext>
            </p:extLst>
          </p:nvPr>
        </p:nvGraphicFramePr>
        <p:xfrm>
          <a:off x="457200" y="1600200"/>
          <a:ext cx="8363272" cy="4713368"/>
        </p:xfrm>
        <a:graphic>
          <a:graphicData uri="http://schemas.openxmlformats.org/drawingml/2006/table">
            <a:tbl>
              <a:tblPr/>
              <a:tblGrid>
                <a:gridCol w="4481379"/>
                <a:gridCol w="1442622"/>
                <a:gridCol w="1089765"/>
                <a:gridCol w="1349506"/>
              </a:tblGrid>
              <a:tr h="60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384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"Противодействие коррупции в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муниципальном районе на 2014-2016г."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2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эффективности управления муниципальными финансами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2015 - 2019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г.г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2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эффективности деятельности органов местного самоуправления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2015-2017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5 701,0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4 773,4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4 800,0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49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"Комплексная программа противодействия злоупотреблению наркотиками и их незаконному обороту на 2014-2016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49 ,0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48,5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48,5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8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85099"/>
              </p:ext>
            </p:extLst>
          </p:nvPr>
        </p:nvGraphicFramePr>
        <p:xfrm>
          <a:off x="323528" y="404662"/>
          <a:ext cx="8496944" cy="6191179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07183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образования Дергачевского муниципального района на 2015-2017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211,6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177,0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170,0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"Снижение рисков и смягчение последствий чрезвычайных ситуаций природного и техногенного характера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"Энергосбережение и повышение энергетической эффективности Дергачевского муниципального района на 2011-2020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32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"Молодежь" на 2012-2015 годы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"Патриотическое воспитание молодежи Дергачевского района на 2012-2015 гг"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7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"Пожарная безопасность учреждений культуры Дергачевского муниципального района на 2015-2017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39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925" y="115888"/>
            <a:ext cx="9074150" cy="6626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4075" y="333375"/>
            <a:ext cx="4679950" cy="8636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638" y="1781175"/>
            <a:ext cx="1987550" cy="153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781175"/>
            <a:ext cx="2592387" cy="169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25" y="1781175"/>
            <a:ext cx="2160588" cy="153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638" y="4065588"/>
            <a:ext cx="2586037" cy="2316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4065588"/>
            <a:ext cx="2808288" cy="2316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450" y="4065588"/>
            <a:ext cx="2354263" cy="2243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(местные бюджеты)</a:t>
            </a:r>
          </a:p>
        </p:txBody>
      </p:sp>
      <p:sp>
        <p:nvSpPr>
          <p:cNvPr id="11" name="Стрелка вправо 10"/>
          <p:cNvSpPr/>
          <p:nvPr/>
        </p:nvSpPr>
        <p:spPr>
          <a:xfrm rot="6291898">
            <a:off x="1707356" y="1239044"/>
            <a:ext cx="314325" cy="50323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050334">
            <a:off x="6778626" y="1235075"/>
            <a:ext cx="323850" cy="5048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40981" y="1173957"/>
            <a:ext cx="301625" cy="50323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7450944">
            <a:off x="2593975" y="3313113"/>
            <a:ext cx="449263" cy="50323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6251" y="3497262"/>
            <a:ext cx="355600" cy="5048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479006">
            <a:off x="5894388" y="3338513"/>
            <a:ext cx="379412" cy="50323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08F0ABA0-683A-4953-B3BF-E876E6E7D3F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3" y="39110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45824"/>
              </p:ext>
            </p:extLst>
          </p:nvPr>
        </p:nvGraphicFramePr>
        <p:xfrm>
          <a:off x="323528" y="215831"/>
          <a:ext cx="8496944" cy="6525537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07183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"Комплексная программа профилактики правонарушений на территории Дергачевского муниципального района Саратовской области на 2011-2015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3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"Профилактика терроризма и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279,0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"Гармонизация межнациональных и межконфессиональных отношений и профилактика этнического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7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"Культура Дергачевского района на 2012-2015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"Улучшение условий и охраны труда на территории Дергачевского муниципального района на 2013-2015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3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"Комплектование книжных фондов библиотек муниципальных образований"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1" y="24178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40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8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52233"/>
              </p:ext>
            </p:extLst>
          </p:nvPr>
        </p:nvGraphicFramePr>
        <p:xfrm>
          <a:off x="323528" y="404662"/>
          <a:ext cx="8496944" cy="6048674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07183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безопасности дорожного движения в Дергачевском муниципальном районе"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жилыми помещениями молодых семей  на территории Дергачевского муниципального района"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42,2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42,1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на 2011-2015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5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системы дошкольного образования Дергачевского муниципального района на 2012-2015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"Оптимизация сети образовательных учреждений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«Организация отдыха детей в каникулярное время"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629,2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629,2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41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79999"/>
              </p:ext>
            </p:extLst>
          </p:nvPr>
        </p:nvGraphicFramePr>
        <p:xfrm>
          <a:off x="323528" y="404662"/>
          <a:ext cx="8496944" cy="4861193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07183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«Пожарная безопасность образовательных организаций 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911,7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«Развитие  МАУ ДООЛ «Солнечный"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малого и среднего предпринимательства на территории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588,0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5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«Капитальный ремонт и ремонт автомобильных дорог общего пользования населенных пунктов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7 633,4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7 598,9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465,8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15 816,3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320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42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7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2"/>
          <p:cNvSpPr txBox="1">
            <a:spLocks noChangeArrowheads="1"/>
          </p:cNvSpPr>
          <p:nvPr/>
        </p:nvSpPr>
        <p:spPr bwMode="auto">
          <a:xfrm>
            <a:off x="1043608" y="206263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Оценка эффективности реализации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муниципальных программ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Дергачевском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муниципальном районе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2016 году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406" name="Text Box 70"/>
          <p:cNvSpPr txBox="1">
            <a:spLocks noChangeArrowheads="1"/>
          </p:cNvSpPr>
          <p:nvPr/>
        </p:nvSpPr>
        <p:spPr bwMode="auto">
          <a:xfrm>
            <a:off x="7380312" y="1052736"/>
            <a:ext cx="1249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sz="1600" dirty="0">
                <a:latin typeface="Times New Roman" pitchFamily="18" charset="0"/>
                <a:cs typeface="Arial" charset="0"/>
              </a:rPr>
              <a:t>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11685"/>
              </p:ext>
            </p:extLst>
          </p:nvPr>
        </p:nvGraphicFramePr>
        <p:xfrm>
          <a:off x="457200" y="1391290"/>
          <a:ext cx="8363272" cy="5207948"/>
        </p:xfrm>
        <a:graphic>
          <a:graphicData uri="http://schemas.openxmlformats.org/drawingml/2006/table">
            <a:tbl>
              <a:tblPr/>
              <a:tblGrid>
                <a:gridCol w="4481379"/>
                <a:gridCol w="1442622"/>
                <a:gridCol w="1215135"/>
                <a:gridCol w="1224136"/>
              </a:tblGrid>
              <a:tr h="86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на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01.11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22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"Противодействие коррупции в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муниципальном районе на 2014-2016г."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27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эффективности управления муниципальными финансами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2015 - 2019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г.г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22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эффективности деятельности органов местного самоуправления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2015-2017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4 773,4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4 460,8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93,5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22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"Комплексная программа противодействия злоупотреблению наркотиками и их незаконному обороту на 2014-2016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48,5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5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20901"/>
              </p:ext>
            </p:extLst>
          </p:nvPr>
        </p:nvGraphicFramePr>
        <p:xfrm>
          <a:off x="323528" y="176165"/>
          <a:ext cx="8496944" cy="6530037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254122"/>
                <a:gridCol w="1224136"/>
              </a:tblGrid>
              <a:tr h="87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на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 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01.11.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83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образования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2015-2017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177,0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27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"Снижение рисков и смягчение последствий чрезвычайных ситуаций природного и техногенного характера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27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"Энергосбережение и повышение энергетической эффективности Дергачевского муниципального района на 2011-2020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49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"Молодежь" на 2012-2015 годы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2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"Патриотическое воспитание молодежи Дергачевского района на 2012-2015 гг"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1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"Пожарная безопасность учреждений культуры Дергачевского муниципального района на 2015-2017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44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67142"/>
              </p:ext>
            </p:extLst>
          </p:nvPr>
        </p:nvGraphicFramePr>
        <p:xfrm>
          <a:off x="323528" y="215831"/>
          <a:ext cx="8496944" cy="6358613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82114"/>
                <a:gridCol w="1296144"/>
              </a:tblGrid>
              <a:tr h="706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на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01.11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"Комплексная программа профилактики правонарушений на территории Дергачевского муниципального района Саратовской области на 2011-2015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93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"Профилактика терроризма и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279,0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649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"Гармонизация межнациональных и межконфессиональных отношений и профилактика этнического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69,6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5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"Культура Дергачевского района на 2012-2015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116,7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2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"Комплектование книжных фондов библиотек муниципальных образований"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1" y="24178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45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4107"/>
              </p:ext>
            </p:extLst>
          </p:nvPr>
        </p:nvGraphicFramePr>
        <p:xfrm>
          <a:off x="323528" y="404662"/>
          <a:ext cx="8496944" cy="6053815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82114"/>
                <a:gridCol w="1296144"/>
              </a:tblGrid>
              <a:tr h="750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на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01.11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14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безопасности дорожного движения в Дергачевском муниципальном районе"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207,9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16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жилыми помещениями молодых семей  на территории Дергачевского муниципального района"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42,2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35,7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84,6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на 2011-2015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97,3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2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"Оптимизация сети образовательных учреждений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67,3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5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«Организация отдыха детей в каникулярное время"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629,2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541,2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46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5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09302"/>
              </p:ext>
            </p:extLst>
          </p:nvPr>
        </p:nvGraphicFramePr>
        <p:xfrm>
          <a:off x="323528" y="404662"/>
          <a:ext cx="8496944" cy="5067371"/>
        </p:xfrm>
        <a:graphic>
          <a:graphicData uri="http://schemas.openxmlformats.org/drawingml/2006/table">
            <a:tbl>
              <a:tblPr/>
              <a:tblGrid>
                <a:gridCol w="4553006"/>
                <a:gridCol w="1465680"/>
                <a:gridCol w="1182114"/>
                <a:gridCol w="1296144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План на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01.11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 2016 года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«Пожарная безопасность образовательных организаций 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911,7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415,7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«Развитие  МАУ ДООЛ «Солнечный"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малого и среднего предпринимательства на территории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588,0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05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«Капитальный ремонт и ремонт автомобильных дорог общего пользования населенных пунктов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7 633,4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5 727,3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16 716,3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11 892,2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47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7" name="AutoShape 944"/>
          <p:cNvSpPr>
            <a:spLocks noChangeArrowheads="1"/>
          </p:cNvSpPr>
          <p:nvPr/>
        </p:nvSpPr>
        <p:spPr bwMode="auto">
          <a:xfrm>
            <a:off x="703262" y="3951436"/>
            <a:ext cx="1152525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Объекты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социальной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сферы - 1</a:t>
            </a:r>
          </a:p>
        </p:txBody>
      </p:sp>
      <p:sp>
        <p:nvSpPr>
          <p:cNvPr id="5" name="Заголовок 4"/>
          <p:cNvSpPr>
            <a:spLocks/>
          </p:cNvSpPr>
          <p:nvPr/>
        </p:nvSpPr>
        <p:spPr bwMode="auto">
          <a:xfrm rot="10800000" flipV="1">
            <a:off x="1223169" y="115888"/>
            <a:ext cx="7670006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Социально-значимые проекты  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Дергачевского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муниципального района на 2017 год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92230" name="Picture 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888146"/>
            <a:ext cx="2916238" cy="16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33" name="AutoShape 939"/>
          <p:cNvSpPr>
            <a:spLocks noChangeArrowheads="1"/>
          </p:cNvSpPr>
          <p:nvPr/>
        </p:nvSpPr>
        <p:spPr bwMode="auto">
          <a:xfrm>
            <a:off x="2304256" y="3986361"/>
            <a:ext cx="1223963" cy="649287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cs typeface="Arial" charset="0"/>
              </a:rPr>
              <a:t>Объекты 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cs typeface="Arial" charset="0"/>
              </a:rPr>
              <a:t>культуры - </a:t>
            </a: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1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2235" name="AutoShape 942"/>
          <p:cNvSpPr>
            <a:spLocks noChangeArrowheads="1"/>
          </p:cNvSpPr>
          <p:nvPr/>
        </p:nvSpPr>
        <p:spPr bwMode="auto">
          <a:xfrm>
            <a:off x="4427538" y="3737123"/>
            <a:ext cx="1800225" cy="863600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Субсидии молодым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семьям на приобретение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(строительство)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жилья – 3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семьи</a:t>
            </a:r>
          </a:p>
        </p:txBody>
      </p:sp>
      <p:sp>
        <p:nvSpPr>
          <p:cNvPr id="692239" name="AutoShape 937"/>
          <p:cNvSpPr>
            <a:spLocks noChangeArrowheads="1"/>
          </p:cNvSpPr>
          <p:nvPr/>
        </p:nvSpPr>
        <p:spPr bwMode="auto">
          <a:xfrm>
            <a:off x="684213" y="1916113"/>
            <a:ext cx="5543550" cy="1008062"/>
          </a:xfrm>
          <a:prstGeom prst="flowChartAlternateProcess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cs typeface="Arial" charset="0"/>
              </a:rPr>
              <a:t>всего </a:t>
            </a:r>
            <a:r>
              <a:rPr lang="ru-RU" sz="3200" dirty="0" smtClean="0">
                <a:solidFill>
                  <a:srgbClr val="FFFFFF"/>
                </a:solidFill>
                <a:cs typeface="Arial" charset="0"/>
              </a:rPr>
              <a:t>5 </a:t>
            </a:r>
            <a:r>
              <a:rPr lang="ru-RU" sz="3200" dirty="0">
                <a:solidFill>
                  <a:srgbClr val="FFFFFF"/>
                </a:solidFill>
                <a:cs typeface="Arial" charset="0"/>
              </a:rPr>
              <a:t>объектов</a:t>
            </a:r>
          </a:p>
        </p:txBody>
      </p:sp>
      <p:pic>
        <p:nvPicPr>
          <p:cNvPr id="692240" name="Picture 96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913" y="4888146"/>
            <a:ext cx="27003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41" name="TextBox 17"/>
          <p:cNvSpPr txBox="1">
            <a:spLocks noChangeArrowheads="1"/>
          </p:cNvSpPr>
          <p:nvPr/>
        </p:nvSpPr>
        <p:spPr bwMode="auto">
          <a:xfrm>
            <a:off x="7858125" y="381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113"/>
            <a:ext cx="1872207" cy="268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4888146"/>
            <a:ext cx="2715419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окумент 20"/>
          <p:cNvSpPr/>
          <p:nvPr/>
        </p:nvSpPr>
        <p:spPr bwMode="auto">
          <a:xfrm>
            <a:off x="285720" y="5072074"/>
            <a:ext cx="2143140" cy="1585901"/>
          </a:xfrm>
          <a:prstGeom prst="flowChartDocumen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57732" name="Прямоугольник 16"/>
          <p:cNvSpPr>
            <a:spLocks noChangeArrowheads="1"/>
          </p:cNvSpPr>
          <p:nvPr/>
        </p:nvSpPr>
        <p:spPr bwMode="auto">
          <a:xfrm>
            <a:off x="214313" y="5500688"/>
            <a:ext cx="5641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25"/>
              </a:spcAft>
            </a:pPr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Межбюджетные отношения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в </a:t>
            </a:r>
            <a:r>
              <a:rPr lang="ru-RU" sz="2200" b="1" i="1" dirty="0" err="1" smtClean="0">
                <a:solidFill>
                  <a:prstClr val="white"/>
                </a:solidFill>
                <a:latin typeface="Times New Roman" pitchFamily="18" charset="0"/>
              </a:rPr>
              <a:t>Дергачевском</a:t>
            </a: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 муниципальном районе в 2015-2017 годах</a:t>
            </a:r>
            <a:endParaRPr lang="ru-RU" sz="2200" i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92696"/>
            <a:ext cx="9144000" cy="1031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1263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+mn-lt"/>
              </a:rPr>
              <a:t>             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Расчет дотации на выравнивание бюджетной обеспеченности  (ДВБО) муниципальных образований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Дергачевского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муниципального района производится согласно решения Собрания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Дергачевского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муниципального района от 28 августа 2014 года №203-2663 «Об утверждении Положения «О межбюджетных отношениях в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Дергачевском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муниципальном районе Саратовской области»</a:t>
            </a:r>
            <a:endParaRPr lang="ru-RU" sz="15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Блок-схема: документ 30"/>
          <p:cNvSpPr/>
          <p:nvPr/>
        </p:nvSpPr>
        <p:spPr bwMode="auto">
          <a:xfrm>
            <a:off x="285720" y="2071678"/>
            <a:ext cx="2071702" cy="1285884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Показатели методики</a:t>
            </a:r>
          </a:p>
        </p:txBody>
      </p:sp>
      <p:sp>
        <p:nvSpPr>
          <p:cNvPr id="35" name="Скругленный прямоугольник 17"/>
          <p:cNvSpPr>
            <a:spLocks noChangeArrowheads="1"/>
          </p:cNvSpPr>
          <p:nvPr/>
        </p:nvSpPr>
        <p:spPr bwMode="auto">
          <a:xfrm>
            <a:off x="2571750" y="2000250"/>
            <a:ext cx="6215063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 бюджетных расходов (ИБР)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исходя из коэффициентов удорожания стоимости предоставления бюджетных услуг: масштаба, дисперсности расселения,  уровня урбанизации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Индекс доходного потенциала поселения(ИДП);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Бюджетная обеспеченность поселения (БО);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Критерий выравнивания.</a:t>
            </a:r>
          </a:p>
        </p:txBody>
      </p:sp>
      <p:sp>
        <p:nvSpPr>
          <p:cNvPr id="37" name="Блок-схема: документ 36"/>
          <p:cNvSpPr/>
          <p:nvPr/>
        </p:nvSpPr>
        <p:spPr bwMode="auto">
          <a:xfrm>
            <a:off x="285720" y="3643314"/>
            <a:ext cx="2143140" cy="1143008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Уровень расчетной бюджетной обеспеченности</a:t>
            </a:r>
          </a:p>
        </p:txBody>
      </p:sp>
      <p:grpSp>
        <p:nvGrpSpPr>
          <p:cNvPr id="457742" name="Группа 24"/>
          <p:cNvGrpSpPr>
            <a:grpSpLocks/>
          </p:cNvGrpSpPr>
          <p:nvPr/>
        </p:nvGrpSpPr>
        <p:grpSpPr bwMode="auto">
          <a:xfrm>
            <a:off x="2571750" y="3643313"/>
            <a:ext cx="6215063" cy="1143000"/>
            <a:chOff x="1714500" y="1643063"/>
            <a:chExt cx="7072313" cy="1214437"/>
          </a:xfrm>
        </p:grpSpPr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90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457743" name="Прямоугольник 41"/>
          <p:cNvSpPr>
            <a:spLocks noChangeArrowheads="1"/>
          </p:cNvSpPr>
          <p:nvPr/>
        </p:nvSpPr>
        <p:spPr bwMode="auto">
          <a:xfrm>
            <a:off x="2571750" y="3643313"/>
            <a:ext cx="6215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   Расчет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по единой методике, обеспечивающей сопоставимость показателей, характеризующих факторы и условия, влияющие на стоимость предоставления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бюджетных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услуг в расчете на одного жителя по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поселениям муниципального района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7744" name="Picture 2" descr="http://im3-tub-ru.yandex.net/i?id=c31fed248e078c562c820b07a0e3b3c8-46-144&amp;n=21"/>
          <p:cNvPicPr>
            <a:picLocks noChangeAspect="1" noChangeArrowheads="1"/>
          </p:cNvPicPr>
          <p:nvPr/>
        </p:nvPicPr>
        <p:blipFill>
          <a:blip r:embed="rId3" cstate="print">
            <a:lum bright="2000" contrast="6000"/>
          </a:blip>
          <a:srcRect/>
          <a:stretch>
            <a:fillRect/>
          </a:stretch>
        </p:blipFill>
        <p:spPr bwMode="auto">
          <a:xfrm>
            <a:off x="285750" y="5500688"/>
            <a:ext cx="151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50" y="5000625"/>
            <a:ext cx="2214563" cy="64611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Фонд финансовой поддержки муниципальных районов                      (городских округов)</a:t>
            </a:r>
          </a:p>
        </p:txBody>
      </p:sp>
      <p:grpSp>
        <p:nvGrpSpPr>
          <p:cNvPr id="457746" name="Группа 24"/>
          <p:cNvGrpSpPr>
            <a:grpSpLocks/>
          </p:cNvGrpSpPr>
          <p:nvPr/>
        </p:nvGrpSpPr>
        <p:grpSpPr bwMode="auto">
          <a:xfrm>
            <a:off x="2571750" y="5072063"/>
            <a:ext cx="6215063" cy="1214437"/>
            <a:chOff x="1714500" y="1643063"/>
            <a:chExt cx="7072313" cy="1214437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457747" name="Прямоугольник 25"/>
          <p:cNvSpPr>
            <a:spLocks noChangeArrowheads="1"/>
          </p:cNvSpPr>
          <p:nvPr/>
        </p:nvSpPr>
        <p:spPr bwMode="auto">
          <a:xfrm rot="10800000" flipV="1">
            <a:off x="2786063" y="5309155"/>
            <a:ext cx="6143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     Установление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требования определения общего размера дотаций  на выравнивание бюджетной обеспеченности, исходя из достижения критерия выравнивания</a:t>
            </a:r>
          </a:p>
        </p:txBody>
      </p:sp>
      <p:sp>
        <p:nvSpPr>
          <p:cNvPr id="457748" name="Прямоугольник 21"/>
          <p:cNvSpPr>
            <a:spLocks noChangeArrowheads="1"/>
          </p:cNvSpPr>
          <p:nvPr/>
        </p:nvSpPr>
        <p:spPr bwMode="auto">
          <a:xfrm>
            <a:off x="8604250" y="6381750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1D186AF-E56C-4903-B7B6-8AB88BC4897F}" type="slidenum">
              <a:rPr lang="ru-RU" altLang="ru-RU" sz="12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4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6" y="0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84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88639"/>
            <a:ext cx="9144000" cy="633670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 системы РФ на соответствующей территории</a:t>
            </a:r>
            <a:endParaRPr lang="ru-RU" sz="20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0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денежные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дефицита бюджета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средства, привлекаемые в бюджет для покрытия дефицита (остаток средств на едином счете района, кредиты, иные источники)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его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обязательства,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возникающие  из муниципальных заимствований, гарантий по обязательствам, другие обязательства, установленные БК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36C0A-717E-4CF6-A79D-F164424474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" y="188640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49792"/>
              </p:ext>
            </p:extLst>
          </p:nvPr>
        </p:nvGraphicFramePr>
        <p:xfrm>
          <a:off x="251519" y="646332"/>
          <a:ext cx="8566751" cy="608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" y="126080"/>
            <a:ext cx="9144000" cy="64633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Объем финансовой помощи из бюджета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Дергачевского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бюджетам  муниципальных образований за 2012-2017 годы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3257727" y="2321177"/>
            <a:ext cx="612322" cy="870857"/>
          </a:xfrm>
          <a:prstGeom prst="borderCallout1">
            <a:avLst>
              <a:gd name="adj1" fmla="val -8405"/>
              <a:gd name="adj2" fmla="val -8333"/>
              <a:gd name="adj3" fmla="val 451351"/>
              <a:gd name="adj4" fmla="val -72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4 432,6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4414282" y="3374012"/>
            <a:ext cx="612322" cy="870857"/>
          </a:xfrm>
          <a:prstGeom prst="borderCallout1">
            <a:avLst>
              <a:gd name="adj1" fmla="val 18750"/>
              <a:gd name="adj2" fmla="val -8333"/>
              <a:gd name="adj3" fmla="val 337705"/>
              <a:gd name="adj4" fmla="val -13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2 802,5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5752211" y="3374012"/>
            <a:ext cx="612322" cy="870857"/>
          </a:xfrm>
          <a:prstGeom prst="borderCallout1">
            <a:avLst>
              <a:gd name="adj1" fmla="val 18750"/>
              <a:gd name="adj2" fmla="val -8333"/>
              <a:gd name="adj3" fmla="val 333120"/>
              <a:gd name="adj4" fmla="val -37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2 586,3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1 21"/>
          <p:cNvSpPr/>
          <p:nvPr/>
        </p:nvSpPr>
        <p:spPr>
          <a:xfrm>
            <a:off x="7014938" y="3384267"/>
            <a:ext cx="612322" cy="870857"/>
          </a:xfrm>
          <a:prstGeom prst="borderCallout1">
            <a:avLst>
              <a:gd name="adj1" fmla="val 18750"/>
              <a:gd name="adj2" fmla="val -8333"/>
              <a:gd name="adj3" fmla="val 328951"/>
              <a:gd name="adj4" fmla="val -57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2 460,8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Выноска 1 24"/>
          <p:cNvSpPr/>
          <p:nvPr/>
        </p:nvSpPr>
        <p:spPr>
          <a:xfrm>
            <a:off x="166679" y="1450320"/>
            <a:ext cx="612322" cy="870857"/>
          </a:xfrm>
          <a:prstGeom prst="borderCallout1">
            <a:avLst>
              <a:gd name="adj1" fmla="val -2974"/>
              <a:gd name="adj2" fmla="val 102379"/>
              <a:gd name="adj3" fmla="val 572096"/>
              <a:gd name="adj4" fmla="val 107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6 514,6</a:t>
            </a:r>
          </a:p>
          <a:p>
            <a:pPr algn="ctr"/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" y="0"/>
            <a:ext cx="605055" cy="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30289" y="836712"/>
            <a:ext cx="369332" cy="88697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50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72" y="908050"/>
            <a:ext cx="8821737" cy="5832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1 140 027,7</a:t>
            </a: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dirty="0" smtClean="0">
                <a:solidFill>
                  <a:srgbClr val="FFFFFF"/>
                </a:solidFill>
                <a:latin typeface="Constantia" pitchFamily="18" charset="0"/>
              </a:rPr>
              <a:t>310 043,31000000030001</a:t>
            </a:r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1 209 595,7</a:t>
            </a: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2015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163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2017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488"/>
            <a:ext cx="1112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1 140 027,7</a:t>
            </a:r>
            <a:endParaRPr lang="ru-RU" altLang="en-US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  290 291,4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1 209 595,7</a:t>
            </a:r>
            <a:endParaRPr lang="ru-RU" altLang="en-US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>
                <a:solidFill>
                  <a:srgbClr val="C00000"/>
                </a:solidFill>
              </a:rPr>
              <a:t>0</a:t>
            </a:r>
          </a:p>
        </p:txBody>
      </p:sp>
      <p:pic>
        <p:nvPicPr>
          <p:cNvPr id="256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58" y="72007"/>
            <a:ext cx="6205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92545"/>
              </p:ext>
            </p:extLst>
          </p:nvPr>
        </p:nvGraphicFramePr>
        <p:xfrm>
          <a:off x="2916238" y="2852935"/>
          <a:ext cx="2087810" cy="45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10"/>
              </a:tblGrid>
              <a:tr h="4570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290 291,4</a:t>
                      </a:r>
                      <a:endParaRPr lang="ru-RU" sz="1800" b="0" dirty="0">
                        <a:solidFill>
                          <a:srgbClr val="6699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0" y="2852739"/>
            <a:ext cx="2925805" cy="2952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852739"/>
            <a:ext cx="2880617" cy="2952749"/>
          </a:xfrm>
          <a:prstGeom prst="rect">
            <a:avLst/>
          </a:prstGeom>
        </p:spPr>
      </p:pic>
      <p:sp>
        <p:nvSpPr>
          <p:cNvPr id="3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51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784976" cy="6480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rgbClr val="7030A0"/>
                </a:solidFill>
              </a:rPr>
              <a:t>Источники финансирования </a:t>
            </a:r>
            <a:r>
              <a:rPr lang="ru-RU" sz="2000" b="1" i="1" dirty="0" smtClean="0">
                <a:solidFill>
                  <a:srgbClr val="7030A0"/>
                </a:solidFill>
              </a:rPr>
              <a:t>дефицита бюджета </a:t>
            </a:r>
            <a:r>
              <a:rPr lang="ru-RU" sz="2000" b="1" i="1" dirty="0" err="1">
                <a:solidFill>
                  <a:srgbClr val="7030A0"/>
                </a:solidFill>
              </a:rPr>
              <a:t>Дергачевского</a:t>
            </a:r>
            <a:r>
              <a:rPr lang="ru-RU" sz="2000" b="1" i="1" dirty="0">
                <a:solidFill>
                  <a:srgbClr val="7030A0"/>
                </a:solidFill>
              </a:rPr>
              <a:t> муниципального </a:t>
            </a:r>
            <a:r>
              <a:rPr lang="ru-RU" sz="2000" b="1" i="1" dirty="0" smtClean="0">
                <a:solidFill>
                  <a:srgbClr val="7030A0"/>
                </a:solidFill>
              </a:rPr>
              <a:t>района в 2015-2017 годах (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тыс.руб</a:t>
            </a:r>
            <a:r>
              <a:rPr lang="ru-RU" sz="2000" b="1" i="1" dirty="0" smtClean="0">
                <a:solidFill>
                  <a:srgbClr val="7030A0"/>
                </a:solidFill>
              </a:rPr>
              <a:t>.)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18822"/>
              </p:ext>
            </p:extLst>
          </p:nvPr>
        </p:nvGraphicFramePr>
        <p:xfrm>
          <a:off x="107504" y="1059046"/>
          <a:ext cx="8928992" cy="579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30010"/>
              </p:ext>
            </p:extLst>
          </p:nvPr>
        </p:nvGraphicFramePr>
        <p:xfrm>
          <a:off x="179512" y="1196751"/>
          <a:ext cx="8801623" cy="539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27233"/>
            <a:ext cx="9144000" cy="70788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ctr"/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Дергачевского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2012-2017 года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52" y="116632"/>
            <a:ext cx="605055" cy="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73274" y="1090146"/>
            <a:ext cx="875561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снижению муниципального долга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ергачевского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в 2017 году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2324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30C88-CA26-413F-83BE-FBECB714F3A7}" type="slidenum">
              <a:rPr lang="ru-R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54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3389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показатели исполнения бюджета 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2015-2017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65812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88367"/>
              </p:ext>
            </p:extLst>
          </p:nvPr>
        </p:nvGraphicFramePr>
        <p:xfrm>
          <a:off x="200818" y="1037524"/>
          <a:ext cx="8835678" cy="5415813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864096"/>
                <a:gridCol w="720080"/>
                <a:gridCol w="720080"/>
              </a:tblGrid>
              <a:tr h="149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0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доходов местного бюджета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9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40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жилищно-коммунальное хозяйство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6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образование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12797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культуру и кинематографию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социальную политику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физическую культуру и спорт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55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36887"/>
              </p:ext>
            </p:extLst>
          </p:nvPr>
        </p:nvGraphicFramePr>
        <p:xfrm>
          <a:off x="200818" y="332655"/>
          <a:ext cx="8835678" cy="6264698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864096"/>
                <a:gridCol w="720080"/>
                <a:gridCol w="720080"/>
              </a:tblGrid>
              <a:tr h="143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7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содержание органов местного самоуправления  в расчете на 1 единицу штатной  численности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3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5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пользования  местного значения, не отвечающих нормативным требованиям, в общей протяженности автомобильных дорог общего пользования местного значения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1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43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2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приходящаяся в среднем на одного жителя,-всего, в том числе введенная в действие за один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56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918634"/>
              </p:ext>
            </p:extLst>
          </p:nvPr>
        </p:nvGraphicFramePr>
        <p:xfrm>
          <a:off x="200818" y="332654"/>
          <a:ext cx="8835678" cy="6336705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864096"/>
                <a:gridCol w="864096"/>
                <a:gridCol w="576064"/>
              </a:tblGrid>
              <a:tr h="1472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муниципальных дошкольных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учреждений культуры и искусства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общеобразовательных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учреждений физической культуры и спорта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получающих дошкольную образовательную услугу и (или) услугу по содержанию в муниципальных образовательных учреждениях, в общей численности детей в возрасте 1-6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3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57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95903"/>
              </p:ext>
            </p:extLst>
          </p:nvPr>
        </p:nvGraphicFramePr>
        <p:xfrm>
          <a:off x="200818" y="332654"/>
          <a:ext cx="8835678" cy="6336706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864096"/>
                <a:gridCol w="864096"/>
                <a:gridCol w="576064"/>
              </a:tblGrid>
              <a:tr h="155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образовательных учреждений, здания которых находятся в аварийном состоянии или требуют капитального ремонта, в общем числе муниципальных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92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числе муниципальных учреждений культуры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99496"/>
              </p:ext>
            </p:extLst>
          </p:nvPr>
        </p:nvGraphicFramePr>
        <p:xfrm>
          <a:off x="200818" y="332654"/>
          <a:ext cx="8835678" cy="6250220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864096"/>
                <a:gridCol w="864096"/>
                <a:gridCol w="576064"/>
              </a:tblGrid>
              <a:tr h="155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на  2017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объектов культурного наследия, находящихся  в муниципальной собственности и  требующих 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74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не завершенного в установленные сроки строительства, осуществляемого за счет средств бюджета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ВВП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безработицы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59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6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-10555" y="0"/>
            <a:ext cx="9144000" cy="666936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–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ПЛАН НЕОБХОДИМЫХ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НАСЕЛЕНИЮ РАЙОНА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И ПРЕДПОЛАГАЕМЫХ ИСТОЧНИКОВ ДОХОДОВ  ДЛЯ ИХ ФИНАНСИРОВАНИЯ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расходов, как правило, определяется уровнем доходов.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же в большинстве случаев ограничены, по сравнению с потребностями.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нехватки ресурсов для покрытия потребностей планируются источники заимствований или сокращаются расходы, а при превышении доходов над расходами планируются сферы вложения излишков ресурсов.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5BF8F-BFE4-4E4D-8D1E-22F8D1F8E23C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20" y="259223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1547813" y="767746"/>
            <a:ext cx="6480175" cy="51911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Times New Roman" pitchFamily="18" charset="0"/>
              </a:rPr>
              <a:t>Контактная информация</a:t>
            </a:r>
            <a:endParaRPr lang="ru-RU" sz="2800" b="1" dirty="0">
              <a:solidFill>
                <a:srgbClr val="9A0000"/>
              </a:solidFill>
              <a:latin typeface="Times New Roman" pitchFamily="18" charset="0"/>
            </a:endParaRPr>
          </a:p>
        </p:txBody>
      </p:sp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852987" y="1778572"/>
            <a:ext cx="7488237" cy="378565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Финансовое </a:t>
            </a:r>
            <a:r>
              <a:rPr lang="ru-RU" sz="2400" b="1" dirty="0">
                <a:latin typeface="Times New Roman" pitchFamily="18" charset="0"/>
              </a:rPr>
              <a:t>управление администрации  </a:t>
            </a:r>
            <a:r>
              <a:rPr lang="ru-RU" sz="2400" b="1" dirty="0" err="1" smtClean="0">
                <a:latin typeface="Times New Roman" pitchFamily="18" charset="0"/>
              </a:rPr>
              <a:t>Дергачевского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муниципального района </a:t>
            </a:r>
            <a:r>
              <a:rPr lang="ru-RU" sz="2400" b="1" dirty="0" smtClean="0">
                <a:latin typeface="Times New Roman" pitchFamily="18" charset="0"/>
              </a:rPr>
              <a:t>Саратовской области</a:t>
            </a:r>
            <a:endParaRPr lang="ru-RU" sz="2400" b="1" dirty="0">
              <a:latin typeface="Times New Roman" pitchFamily="18" charset="0"/>
            </a:endParaRP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Местонахождение: 413440, Саратовская область, </a:t>
            </a:r>
            <a:r>
              <a:rPr lang="ru-RU" sz="2400" dirty="0" err="1">
                <a:latin typeface="Times New Roman" pitchFamily="18" charset="0"/>
              </a:rPr>
              <a:t>р.п.Дергачи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пер.Гоголя</a:t>
            </a:r>
            <a:r>
              <a:rPr lang="ru-RU" sz="2400" dirty="0">
                <a:latin typeface="Times New Roman" pitchFamily="18" charset="0"/>
              </a:rPr>
              <a:t>, д. 7, код 8-845-63, телефон/факс </a:t>
            </a:r>
            <a:r>
              <a:rPr lang="ru-RU" sz="2400" dirty="0" smtClean="0">
                <a:latin typeface="Times New Roman" pitchFamily="18" charset="0"/>
              </a:rPr>
              <a:t>2-18-09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Адрес </a:t>
            </a:r>
            <a:r>
              <a:rPr lang="ru-RU" sz="2400" dirty="0">
                <a:latin typeface="Times New Roman" pitchFamily="18" charset="0"/>
              </a:rPr>
              <a:t>электронной почты: </a:t>
            </a:r>
            <a:r>
              <a:rPr lang="en-US" sz="2400" dirty="0" smtClean="0">
                <a:latin typeface="Times New Roman" pitchFamily="18" charset="0"/>
                <a:hlinkClick r:id="rId3"/>
              </a:rPr>
              <a:t>fo06derg@saratov.gov.ru</a:t>
            </a:r>
            <a:endParaRPr lang="en-US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График работы: с 8:00 до 17:00 </a:t>
            </a:r>
            <a:r>
              <a:rPr lang="ru-RU" sz="2400" dirty="0" smtClean="0">
                <a:latin typeface="Times New Roman" pitchFamily="18" charset="0"/>
              </a:rPr>
              <a:t>понедельник-пятница</a:t>
            </a:r>
            <a:r>
              <a:rPr lang="en-US" sz="2400" dirty="0" smtClean="0">
                <a:latin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60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064896" cy="345638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2400" dirty="0" smtClean="0">
                <a:solidFill>
                  <a:srgbClr val="7030A0"/>
                </a:solidFill>
              </a:rPr>
              <a:t>Для </a:t>
            </a:r>
            <a:r>
              <a:rPr lang="ru-RU" sz="2400" dirty="0">
                <a:solidFill>
                  <a:srgbClr val="7030A0"/>
                </a:solidFill>
              </a:rPr>
              <a:t>повышения эффективности принимаемых решений, для обеспечения целевого использования бюджетных средств, при их выполнении,  Дергачевский муниципальный район обеспечивает  прозрачность  при  распределении  бюджетных  средств  через  широкомасштабное информирование населения о бюджетном процессе.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93610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ПРОЗРАЧНОСТИ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 smtClean="0">
                <a:effectLst>
                  <a:reflection blurRad="6350" stA="55000" endA="300" endPos="45500" dir="5400000" sy="-100000" algn="bl" rotWithShape="0"/>
                </a:effectLst>
              </a:rPr>
              <a:t>    БЮДЖЕТНЫЙ </a:t>
            </a: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49540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       Представляет </a:t>
            </a:r>
            <a:r>
              <a:rPr lang="ru-RU" dirty="0"/>
              <a:t>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42049717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     Бюджетный </a:t>
            </a:r>
            <a:r>
              <a:rPr lang="ru-RU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    Бюджетный </a:t>
            </a:r>
            <a:r>
              <a:rPr lang="ru-RU" dirty="0"/>
              <a:t>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31" y="115888"/>
            <a:ext cx="6205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36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        ГРАЖДАНИН</a:t>
            </a: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</a:p>
          <a:p>
            <a:pPr>
              <a:defRPr/>
            </a:pPr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        ЕГО </a:t>
            </a: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           Помогает </a:t>
            </a:r>
            <a:r>
              <a:rPr lang="ru-RU" sz="1500" dirty="0"/>
              <a:t>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73263" y="4110038"/>
            <a:ext cx="497522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     Получает </a:t>
            </a:r>
            <a:r>
              <a:rPr lang="ru-RU" sz="1500" dirty="0"/>
              <a:t>социальные гарантии (образование, здравоохранение, </a:t>
            </a:r>
            <a:r>
              <a:rPr lang="ru-RU" sz="1500" dirty="0" smtClean="0"/>
              <a:t>жилищно-коммунальные услуги, </a:t>
            </a:r>
            <a:r>
              <a:rPr lang="ru-RU" sz="1500" dirty="0"/>
              <a:t>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 smtClean="0"/>
              <a:t>                                   ГРАЖДАНИН  </a:t>
            </a:r>
          </a:p>
          <a:p>
            <a:pPr>
              <a:defRPr/>
            </a:pPr>
            <a:r>
              <a:rPr lang="ru-RU" sz="1500" dirty="0" smtClean="0"/>
              <a:t>                         как налогоплательщик</a:t>
            </a:r>
            <a:endParaRPr lang="ru-RU" sz="15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 smtClean="0"/>
              <a:t>                                    ГРАЖДАНИН </a:t>
            </a:r>
            <a:endParaRPr lang="ru-RU" sz="1500" dirty="0"/>
          </a:p>
          <a:p>
            <a:pPr>
              <a:defRPr/>
            </a:pPr>
            <a:r>
              <a:rPr lang="ru-RU" sz="1500" dirty="0" smtClean="0"/>
              <a:t>              как </a:t>
            </a:r>
            <a:r>
              <a:rPr lang="ru-RU" sz="1500" dirty="0"/>
              <a:t>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/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13" y="255547"/>
            <a:ext cx="52974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5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4275</Words>
  <Application>Microsoft Office PowerPoint</Application>
  <PresentationFormat>Экран (4:3)</PresentationFormat>
  <Paragraphs>1055</Paragraphs>
  <Slides>60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5_Тема Office</vt:lpstr>
      <vt:lpstr>2_Тема Office</vt:lpstr>
      <vt:lpstr>4_Тема Office</vt:lpstr>
      <vt:lpstr>6_Тема Office</vt:lpstr>
      <vt:lpstr>Лист</vt:lpstr>
      <vt:lpstr>Worksheet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           Для повышения эффективности принимаемых решений, для обеспечения целевого использования бюджетных средств, при их выполнении,  Дергачевский муниципальный район обеспечивает  прозрачность  при  распределении  бюджетных  средств  через  широкомасштабное информирование населения о бюджетном процессе.   </vt:lpstr>
      <vt:lpstr>Презентация PowerPoint</vt:lpstr>
      <vt:lpstr>Презентация PowerPoint</vt:lpstr>
      <vt:lpstr>                     Местный бюджет  Дергачевского муниципального района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Презентация PowerPoint</vt:lpstr>
      <vt:lpstr> Решение Собрания Дергачевского муниципального района Саратовской области от  11.07.2013 № 188-2526  «Об утверждении Положения о бюджетном процессе в  Дергачевском муниципальном районе Саратовской области»   устанавливает основы организации бюджетного процесса, и определяет порядок составления и рассмотрения проектов бюджета, утверждения и исполнения бюджета, а также осуществления контроля за их исполнением на территории Дергачевского муниципального района. Публичные слушания по проекту решения  собрания Дергачевского района о бюджете проводятся в соответствии с Решением Собрания Дергачевского муниципального района Саратовской области “О положении о публичных слушаниях” №188-2524 от  11.07.2013г. (в редакции решения №206-2691 от 27.10.2014г. «О внесении изменений и дополнений в Положение о публичных слушаниях в Дергачевском  муниципальном районе Саратовской области».  Жители имеют возможность дать предложения и замечания по проекту решения Собрания  О местном бюджете  Дергачевского муниципального района.  Формы проведения публичных слушаний предполагает письменное обращение, общественное обсуждение на встречах с представителями законодательной и исполнительной власти  Дергачевского муниципального района. </vt:lpstr>
      <vt:lpstr>Общая характеристика Дергачевского района  Площадь Дергачевского района – 4,5 тыс.кв.км. Это самый большой по площади административный район области. В состав Дергачевского района  входят муниципальные образования, определенные Законом Саратовской области «О муниципальных образованиях, входящих в состав Дергачевского муниципального района»:  - со статусом городского поселения – Дергачевское муниципальное образование; - со статусом сельского поселения – Верхазовское, Восточное,  Демьясское, Зерновское, Камышевское,  Октябрьское,  Орошаемое, Сафаровское, Советское муниципальные образования.   Численность населения Дергачевского муниципального  района на 2017 год составляет  19 031  чел. </vt:lpstr>
      <vt:lpstr>                                             Состав населения                                  Дергачевского муниципального района                                                   </vt:lpstr>
      <vt:lpstr> Основные задачи бюджетной  и налоговой политики Дергачевского муниципального района на 2017 – 2019 годы </vt:lpstr>
      <vt:lpstr>         1.В 2017 году планируется предприятиями района отгрузить товаров собственного производства, выполнить работ и услуг собственными силами на сумму 96,1 млн. руб. или 104,3% от исполнения за 2015 год и 102,8% от уровня оценки 2016 года.           2.Объем валовой продукции сельского хозяйства на 2017 год планируется в сумме 2 210,0 млн.руб. или 64,4% от исполнения за 2015 год, и 76% от уровня оценки 2016 года.           3.Средняя заработная плата, начисленная работникам организаций района на 2017 год планируется 16467,7 что на 2,05 % больше фактических показателей 2015 года и на 1% больше уровня оценки 2016 года. </vt:lpstr>
      <vt:lpstr>Презентация PowerPoint</vt:lpstr>
      <vt:lpstr>Доходы бюджета</vt:lpstr>
      <vt:lpstr>Презентация PowerPoint</vt:lpstr>
      <vt:lpstr>      Основные параметры консолидированного                 бюджета Дергачевского муниципального района  за 2015-2017 года</vt:lpstr>
      <vt:lpstr>      Основные параметры бюджета Дергачевского муниципального района за 2015-2017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Безвозмездные поступления в бюджет Дергачевского муниципального района за 2012-2017 годы</vt:lpstr>
      <vt:lpstr>Презентация PowerPoint</vt:lpstr>
      <vt:lpstr>Презентация PowerPoint</vt:lpstr>
      <vt:lpstr>              Динамика расходов консолидированного бюджета      Дергачевского муниципального района  за  2014-2017 годы (тыс. руб.)  </vt:lpstr>
      <vt:lpstr>                           Структура расходов консолидированного                        бюджета Дергачевского муниципального района                                                   за 2015-2017 годы</vt:lpstr>
      <vt:lpstr>  Структура расходов консолидированного бюджета               Дергачевского муниципального района  за 2015-2017 годы (тыс. руб.)</vt:lpstr>
      <vt:lpstr>              Динамика расходов бюджета  Дергачевского муниципального района  за  2015-2017 годы (тыс. руб.)  </vt:lpstr>
      <vt:lpstr>Презентация PowerPoint</vt:lpstr>
      <vt:lpstr>Презентация PowerPoint</vt:lpstr>
      <vt:lpstr>        Уровень финансирования социальной сферы Дергачевского    муниципального района   (тыс. руб.) </vt:lpstr>
      <vt:lpstr>Структура расходов социальной сферы  Дергачевского муниципального района в  2017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Дергачевского муниципального района в 2015-2017 годах (тыс.руб.) </vt:lpstr>
      <vt:lpstr>Презентация PowerPoint</vt:lpstr>
      <vt:lpstr>Мероприятия по снижению муниципального долга Дергачевского муниципального района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UPRFIN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Потатуркина Татьяна Андреевна</dc:creator>
  <cp:lastModifiedBy>Korotenkova</cp:lastModifiedBy>
  <cp:revision>553</cp:revision>
  <cp:lastPrinted>2016-12-13T06:10:16Z</cp:lastPrinted>
  <dcterms:created xsi:type="dcterms:W3CDTF">2015-06-01T11:45:15Z</dcterms:created>
  <dcterms:modified xsi:type="dcterms:W3CDTF">2016-12-13T06:12:05Z</dcterms:modified>
</cp:coreProperties>
</file>